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59" r:id="rId4"/>
    <p:sldId id="260" r:id="rId5"/>
    <p:sldId id="261" r:id="rId6"/>
    <p:sldId id="262" r:id="rId7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63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9" name="Shape 14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73670378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or i dat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Autor i data</a:t>
            </a:r>
          </a:p>
        </p:txBody>
      </p:sp>
      <p:sp>
        <p:nvSpPr>
          <p:cNvPr id="12" name="Tytuł prezentacji"/>
          <p:cNvSpPr txBox="1">
            <a:spLocks noGrp="1"/>
          </p:cNvSpPr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Tytuł prezentacji</a:t>
            </a:r>
          </a:p>
        </p:txBody>
      </p:sp>
      <p:sp>
        <p:nvSpPr>
          <p:cNvPr id="13" name="Treść - poziom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Podtytuł prezentacji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twierdze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reść - poziom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Stwierdzenie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Ważny f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reść - poziom 1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7" name="Informacje dotyczące faktu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Informacje dotyczące faktu</a:t>
            </a:r>
          </a:p>
        </p:txBody>
      </p:sp>
      <p:sp>
        <p:nvSpPr>
          <p:cNvPr id="108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y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rzypisani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Przypisanie</a:t>
            </a:r>
          </a:p>
        </p:txBody>
      </p:sp>
      <p:sp>
        <p:nvSpPr>
          <p:cNvPr id="116" name="Treść - poziom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469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-469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-469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-469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„Cytat godny uwagi”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7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Zdjęcie (3 sztuki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Obrazek"/>
          <p:cNvSpPr>
            <a:spLocks noGrp="1"/>
          </p:cNvSpPr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Obrazek"/>
          <p:cNvSpPr>
            <a:spLocks noGrp="1"/>
          </p:cNvSpPr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Obrazek"/>
          <p:cNvSpPr>
            <a:spLocks noGrp="1"/>
          </p:cNvSpPr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Zdję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Obrazek"/>
          <p:cNvSpPr>
            <a:spLocks noGrp="1"/>
          </p:cNvSpPr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5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ytuł i zdję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666699290_02_crop_3159x1892.jpg"/>
          <p:cNvSpPr>
            <a:spLocks noGrp="1"/>
          </p:cNvSpPr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Tytuł prezentacji"/>
          <p:cNvSpPr txBox="1">
            <a:spLocks noGrp="1"/>
          </p:cNvSpPr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Tytuł prezentacji</a:t>
            </a:r>
          </a:p>
        </p:txBody>
      </p:sp>
      <p:sp>
        <p:nvSpPr>
          <p:cNvPr id="23" name="Autor i data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Autor i data</a:t>
            </a:r>
          </a:p>
        </p:txBody>
      </p:sp>
      <p:sp>
        <p:nvSpPr>
          <p:cNvPr id="24" name="Treść - poziom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Podtytuł prezentacji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ytuł i zdjęcie (zamienn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910457886_1434x1669.jpg"/>
          <p:cNvSpPr>
            <a:spLocks noGrp="1"/>
          </p:cNvSpPr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Tytuł slajdu"/>
          <p:cNvSpPr txBox="1">
            <a:spLocks noGrp="1"/>
          </p:cNvSpPr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r>
              <a:t>Tytuł slajdu</a:t>
            </a:r>
          </a:p>
        </p:txBody>
      </p:sp>
      <p:sp>
        <p:nvSpPr>
          <p:cNvPr id="34" name="Treść - poziom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Podtytuł slajdu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Numer slajdu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ytuł i punkto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ytuł slajdu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Tytuł slajdu</a:t>
            </a:r>
          </a:p>
        </p:txBody>
      </p:sp>
      <p:sp>
        <p:nvSpPr>
          <p:cNvPr id="43" name="Podtytuł slajdu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Podtytuł slajdu</a:t>
            </a:r>
          </a:p>
        </p:txBody>
      </p:sp>
      <p:sp>
        <p:nvSpPr>
          <p:cNvPr id="44" name="Treść - poziom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Tekst punktora na slajdzie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nkto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reść - poziom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r>
              <a:t>Tekst punktora na slajdzie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ytuł i punktory ze zdjęc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odtytuł slajdu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Podtytuł slajdu</a:t>
            </a:r>
          </a:p>
        </p:txBody>
      </p:sp>
      <p:sp>
        <p:nvSpPr>
          <p:cNvPr id="61" name="Treść - poziom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r>
              <a:t>Tekst punktora na slajdzie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660384004_1290x1720.jpg"/>
          <p:cNvSpPr>
            <a:spLocks noGrp="1"/>
          </p:cNvSpPr>
          <p:nvPr>
            <p:ph type="pic" idx="22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Tytuł slajdu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Tytuł slajdu</a:t>
            </a:r>
          </a:p>
        </p:txBody>
      </p:sp>
      <p:sp>
        <p:nvSpPr>
          <p:cNvPr id="64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kc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ytuł sekcji"/>
          <p:cNvSpPr txBox="1">
            <a:spLocks noGrp="1"/>
          </p:cNvSpPr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sz="11600" b="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Tytuł sekcji</a:t>
            </a:r>
          </a:p>
        </p:txBody>
      </p:sp>
      <p:sp>
        <p:nvSpPr>
          <p:cNvPr id="72" name="Numer slajdu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ytuł slajdu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r>
              <a:t>Tytuł slajdu</a:t>
            </a:r>
          </a:p>
        </p:txBody>
      </p:sp>
      <p:sp>
        <p:nvSpPr>
          <p:cNvPr id="80" name="Podtytuł slajdu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Podtytuł slajdu</a:t>
            </a:r>
          </a:p>
        </p:txBody>
      </p:sp>
      <p:sp>
        <p:nvSpPr>
          <p:cNvPr id="81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ro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ytuł programu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r>
              <a:t>Tytuł programu</a:t>
            </a:r>
          </a:p>
        </p:txBody>
      </p:sp>
      <p:sp>
        <p:nvSpPr>
          <p:cNvPr id="89" name="Podtytuł programu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Podtytuł programu</a:t>
            </a:r>
          </a:p>
        </p:txBody>
      </p:sp>
      <p:sp>
        <p:nvSpPr>
          <p:cNvPr id="90" name="Treść - poziom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1pPr>
            <a:lvl2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2pPr>
            <a:lvl3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3pPr>
            <a:lvl4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4pPr>
            <a:lvl5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5pPr>
          </a:lstStyle>
          <a:p>
            <a:r>
              <a:t>Tematy programu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1" name="Numer slajd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slajdu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Tytuł slajdu</a:t>
            </a:r>
          </a:p>
        </p:txBody>
      </p:sp>
      <p:sp>
        <p:nvSpPr>
          <p:cNvPr id="3" name="Treść - poziom 1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Tekst punktora na slajdzie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Numer slajdu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18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ransition spd="med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4" name="Owal Owal" descr="Owal Owal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375590" y="4222553"/>
            <a:ext cx="6696477" cy="6363691"/>
          </a:xfrm>
          <a:prstGeom prst="rect">
            <a:avLst/>
          </a:prstGeom>
        </p:spPr>
      </p:pic>
      <p:pic>
        <p:nvPicPr>
          <p:cNvPr id="156" name="Owal Owal" descr="Owal Owal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11841477" y="2315534"/>
            <a:ext cx="5065713" cy="5167115"/>
          </a:xfrm>
          <a:prstGeom prst="rect">
            <a:avLst/>
          </a:prstGeom>
        </p:spPr>
      </p:pic>
      <p:pic>
        <p:nvPicPr>
          <p:cNvPr id="158" name="Owal Owal" descr="Owal Owal"/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5647583" y="3510508"/>
            <a:ext cx="7448200" cy="7583885"/>
          </a:xfrm>
          <a:prstGeom prst="rect">
            <a:avLst/>
          </a:prstGeom>
        </p:spPr>
      </p:pic>
      <p:pic>
        <p:nvPicPr>
          <p:cNvPr id="160" name="Owal Owal" descr="Owal Owal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11676504" y="6465165"/>
            <a:ext cx="5065713" cy="5167115"/>
          </a:xfrm>
          <a:prstGeom prst="rect">
            <a:avLst/>
          </a:prstGeom>
        </p:spPr>
      </p:pic>
      <p:sp>
        <p:nvSpPr>
          <p:cNvPr id="162" name="powiadomienie telefoniczne…"/>
          <p:cNvSpPr txBox="1"/>
          <p:nvPr/>
        </p:nvSpPr>
        <p:spPr>
          <a:xfrm>
            <a:off x="1583980" y="4987249"/>
            <a:ext cx="4279697" cy="52175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/>
            <a:r>
              <a:t>powiadomienie telefoniczne</a:t>
            </a:r>
          </a:p>
          <a:p>
            <a:pPr algn="ctr"/>
            <a:endParaRPr/>
          </a:p>
          <a:p>
            <a:pPr algn="ctr"/>
            <a:r>
              <a:t> kwalifikacja w ośrodku ECMO</a:t>
            </a:r>
          </a:p>
        </p:txBody>
      </p:sp>
      <p:sp>
        <p:nvSpPr>
          <p:cNvPr id="163" name="ustalenie sposobu transportu"/>
          <p:cNvSpPr txBox="1"/>
          <p:nvPr/>
        </p:nvSpPr>
        <p:spPr>
          <a:xfrm>
            <a:off x="7231834" y="6245017"/>
            <a:ext cx="4279698" cy="21148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/>
          </a:lstStyle>
          <a:p>
            <a:r>
              <a:t>ustalenie sposobu transportu</a:t>
            </a:r>
          </a:p>
        </p:txBody>
      </p:sp>
      <p:pic>
        <p:nvPicPr>
          <p:cNvPr id="164" name="Owal Owal" descr="Owal Owal"/>
          <p:cNvPicPr>
            <a:picLocks/>
          </p:cNvPicPr>
          <p:nvPr/>
        </p:nvPicPr>
        <p:blipFill>
          <a:blip r:embed="rId5"/>
          <a:stretch>
            <a:fillRect/>
          </a:stretch>
        </p:blipFill>
        <p:spPr>
          <a:xfrm>
            <a:off x="15496334" y="2874510"/>
            <a:ext cx="8177532" cy="7959527"/>
          </a:xfrm>
          <a:prstGeom prst="rect">
            <a:avLst/>
          </a:prstGeom>
        </p:spPr>
      </p:pic>
      <p:sp>
        <p:nvSpPr>
          <p:cNvPr id="166" name="terapia w ośrodku ECMO"/>
          <p:cNvSpPr txBox="1"/>
          <p:nvPr/>
        </p:nvSpPr>
        <p:spPr>
          <a:xfrm>
            <a:off x="17526617" y="5829723"/>
            <a:ext cx="4557005" cy="14321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ctr"/>
          </a:lstStyle>
          <a:p>
            <a:r>
              <a:rPr dirty="0" err="1"/>
              <a:t>terapia</a:t>
            </a:r>
            <a:r>
              <a:rPr dirty="0"/>
              <a:t> w </a:t>
            </a:r>
            <a:r>
              <a:rPr dirty="0" err="1"/>
              <a:t>ośrodku</a:t>
            </a:r>
            <a:r>
              <a:rPr dirty="0"/>
              <a:t> ECMO</a:t>
            </a:r>
          </a:p>
        </p:txBody>
      </p:sp>
      <p:sp>
        <p:nvSpPr>
          <p:cNvPr id="167" name="Telefon"/>
          <p:cNvSpPr/>
          <p:nvPr/>
        </p:nvSpPr>
        <p:spPr>
          <a:xfrm>
            <a:off x="3088844" y="6667434"/>
            <a:ext cx="1269968" cy="12700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79" h="21372" extrusionOk="0">
                <a:moveTo>
                  <a:pt x="4456" y="0"/>
                </a:moveTo>
                <a:cubicBezTo>
                  <a:pt x="4319" y="3"/>
                  <a:pt x="4182" y="47"/>
                  <a:pt x="4065" y="134"/>
                </a:cubicBezTo>
                <a:lnTo>
                  <a:pt x="2615" y="1212"/>
                </a:lnTo>
                <a:lnTo>
                  <a:pt x="6378" y="6378"/>
                </a:lnTo>
                <a:lnTo>
                  <a:pt x="7829" y="5299"/>
                </a:lnTo>
                <a:cubicBezTo>
                  <a:pt x="8140" y="5067"/>
                  <a:pt x="8206" y="4624"/>
                  <a:pt x="7975" y="4311"/>
                </a:cubicBezTo>
                <a:lnTo>
                  <a:pt x="5072" y="311"/>
                </a:lnTo>
                <a:cubicBezTo>
                  <a:pt x="4920" y="104"/>
                  <a:pt x="4686" y="-4"/>
                  <a:pt x="4456" y="0"/>
                </a:cubicBezTo>
                <a:close/>
                <a:moveTo>
                  <a:pt x="2209" y="1514"/>
                </a:moveTo>
                <a:cubicBezTo>
                  <a:pt x="2209" y="1514"/>
                  <a:pt x="-223" y="3454"/>
                  <a:pt x="16" y="7120"/>
                </a:cubicBezTo>
                <a:cubicBezTo>
                  <a:pt x="16" y="7120"/>
                  <a:pt x="1473" y="11065"/>
                  <a:pt x="5867" y="15478"/>
                </a:cubicBezTo>
                <a:cubicBezTo>
                  <a:pt x="10261" y="19891"/>
                  <a:pt x="14189" y="21356"/>
                  <a:pt x="14189" y="21356"/>
                </a:cubicBezTo>
                <a:cubicBezTo>
                  <a:pt x="17838" y="21596"/>
                  <a:pt x="19772" y="19154"/>
                  <a:pt x="19772" y="19154"/>
                </a:cubicBezTo>
                <a:lnTo>
                  <a:pt x="14628" y="15374"/>
                </a:lnTo>
                <a:cubicBezTo>
                  <a:pt x="13735" y="16397"/>
                  <a:pt x="12393" y="16575"/>
                  <a:pt x="11402" y="15580"/>
                </a:cubicBezTo>
                <a:lnTo>
                  <a:pt x="5767" y="9920"/>
                </a:lnTo>
                <a:cubicBezTo>
                  <a:pt x="4776" y="8925"/>
                  <a:pt x="4954" y="7577"/>
                  <a:pt x="5972" y="6680"/>
                </a:cubicBezTo>
                <a:lnTo>
                  <a:pt x="2209" y="1514"/>
                </a:lnTo>
                <a:close/>
                <a:moveTo>
                  <a:pt x="16463" y="13230"/>
                </a:moveTo>
                <a:cubicBezTo>
                  <a:pt x="16285" y="13257"/>
                  <a:pt x="16117" y="13351"/>
                  <a:pt x="16002" y="13508"/>
                </a:cubicBezTo>
                <a:lnTo>
                  <a:pt x="14929" y="14965"/>
                </a:lnTo>
                <a:lnTo>
                  <a:pt x="20071" y="18746"/>
                </a:lnTo>
                <a:lnTo>
                  <a:pt x="21146" y="17289"/>
                </a:lnTo>
                <a:cubicBezTo>
                  <a:pt x="21377" y="16976"/>
                  <a:pt x="21297" y="16523"/>
                  <a:pt x="20968" y="16278"/>
                </a:cubicBezTo>
                <a:lnTo>
                  <a:pt x="16985" y="13361"/>
                </a:lnTo>
                <a:cubicBezTo>
                  <a:pt x="16829" y="13245"/>
                  <a:pt x="16641" y="13204"/>
                  <a:pt x="16463" y="13230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68" name="Food Truck"/>
          <p:cNvSpPr/>
          <p:nvPr/>
        </p:nvSpPr>
        <p:spPr>
          <a:xfrm>
            <a:off x="12969711" y="8316464"/>
            <a:ext cx="2809246" cy="146451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690" y="0"/>
                </a:moveTo>
                <a:cubicBezTo>
                  <a:pt x="5485" y="0"/>
                  <a:pt x="5322" y="313"/>
                  <a:pt x="5322" y="707"/>
                </a:cubicBezTo>
                <a:lnTo>
                  <a:pt x="5322" y="2036"/>
                </a:lnTo>
                <a:cubicBezTo>
                  <a:pt x="5322" y="2150"/>
                  <a:pt x="5273" y="2243"/>
                  <a:pt x="5214" y="2243"/>
                </a:cubicBezTo>
                <a:lnTo>
                  <a:pt x="909" y="2243"/>
                </a:lnTo>
                <a:cubicBezTo>
                  <a:pt x="698" y="2243"/>
                  <a:pt x="531" y="2565"/>
                  <a:pt x="531" y="2969"/>
                </a:cubicBezTo>
                <a:lnTo>
                  <a:pt x="531" y="16206"/>
                </a:lnTo>
                <a:cubicBezTo>
                  <a:pt x="531" y="16320"/>
                  <a:pt x="482" y="16413"/>
                  <a:pt x="423" y="16413"/>
                </a:cubicBezTo>
                <a:lnTo>
                  <a:pt x="108" y="16413"/>
                </a:lnTo>
                <a:cubicBezTo>
                  <a:pt x="49" y="16413"/>
                  <a:pt x="0" y="16507"/>
                  <a:pt x="0" y="16621"/>
                </a:cubicBezTo>
                <a:lnTo>
                  <a:pt x="0" y="18686"/>
                </a:lnTo>
                <a:cubicBezTo>
                  <a:pt x="0" y="18800"/>
                  <a:pt x="49" y="18893"/>
                  <a:pt x="108" y="18893"/>
                </a:cubicBezTo>
                <a:lnTo>
                  <a:pt x="4575" y="18893"/>
                </a:lnTo>
                <a:cubicBezTo>
                  <a:pt x="4634" y="18893"/>
                  <a:pt x="4678" y="18809"/>
                  <a:pt x="4683" y="18695"/>
                </a:cubicBezTo>
                <a:cubicBezTo>
                  <a:pt x="4737" y="16849"/>
                  <a:pt x="5533" y="15385"/>
                  <a:pt x="6512" y="15386"/>
                </a:cubicBezTo>
                <a:cubicBezTo>
                  <a:pt x="7490" y="15386"/>
                  <a:pt x="8286" y="16849"/>
                  <a:pt x="8340" y="18695"/>
                </a:cubicBezTo>
                <a:cubicBezTo>
                  <a:pt x="8346" y="18809"/>
                  <a:pt x="8389" y="18893"/>
                  <a:pt x="8448" y="18893"/>
                </a:cubicBezTo>
                <a:lnTo>
                  <a:pt x="16868" y="18893"/>
                </a:lnTo>
                <a:cubicBezTo>
                  <a:pt x="16927" y="18893"/>
                  <a:pt x="16971" y="18809"/>
                  <a:pt x="16976" y="18695"/>
                </a:cubicBezTo>
                <a:cubicBezTo>
                  <a:pt x="17030" y="16849"/>
                  <a:pt x="17826" y="15385"/>
                  <a:pt x="18805" y="15386"/>
                </a:cubicBezTo>
                <a:cubicBezTo>
                  <a:pt x="19778" y="15386"/>
                  <a:pt x="20578" y="16849"/>
                  <a:pt x="20632" y="18695"/>
                </a:cubicBezTo>
                <a:cubicBezTo>
                  <a:pt x="20637" y="18809"/>
                  <a:pt x="20680" y="18893"/>
                  <a:pt x="20740" y="18893"/>
                </a:cubicBezTo>
                <a:lnTo>
                  <a:pt x="21492" y="18893"/>
                </a:lnTo>
                <a:cubicBezTo>
                  <a:pt x="21551" y="18893"/>
                  <a:pt x="21600" y="18800"/>
                  <a:pt x="21600" y="18686"/>
                </a:cubicBezTo>
                <a:lnTo>
                  <a:pt x="21600" y="16621"/>
                </a:lnTo>
                <a:cubicBezTo>
                  <a:pt x="21600" y="16507"/>
                  <a:pt x="21551" y="16413"/>
                  <a:pt x="21492" y="16413"/>
                </a:cubicBezTo>
                <a:lnTo>
                  <a:pt x="21352" y="16413"/>
                </a:lnTo>
                <a:cubicBezTo>
                  <a:pt x="21292" y="16403"/>
                  <a:pt x="21243" y="16310"/>
                  <a:pt x="21243" y="16196"/>
                </a:cubicBezTo>
                <a:lnTo>
                  <a:pt x="21243" y="12646"/>
                </a:lnTo>
                <a:cubicBezTo>
                  <a:pt x="21243" y="12387"/>
                  <a:pt x="21168" y="12148"/>
                  <a:pt x="21049" y="12024"/>
                </a:cubicBezTo>
                <a:lnTo>
                  <a:pt x="19680" y="10614"/>
                </a:lnTo>
                <a:cubicBezTo>
                  <a:pt x="19534" y="10468"/>
                  <a:pt x="19415" y="10241"/>
                  <a:pt x="19329" y="9972"/>
                </a:cubicBezTo>
                <a:lnTo>
                  <a:pt x="17040" y="2593"/>
                </a:lnTo>
                <a:cubicBezTo>
                  <a:pt x="16970" y="2376"/>
                  <a:pt x="16851" y="2243"/>
                  <a:pt x="16716" y="2243"/>
                </a:cubicBezTo>
                <a:lnTo>
                  <a:pt x="7788" y="2243"/>
                </a:lnTo>
                <a:cubicBezTo>
                  <a:pt x="7728" y="2243"/>
                  <a:pt x="7679" y="2150"/>
                  <a:pt x="7679" y="2036"/>
                </a:cubicBezTo>
                <a:lnTo>
                  <a:pt x="7679" y="707"/>
                </a:lnTo>
                <a:cubicBezTo>
                  <a:pt x="7679" y="313"/>
                  <a:pt x="7518" y="0"/>
                  <a:pt x="7313" y="0"/>
                </a:cubicBezTo>
                <a:lnTo>
                  <a:pt x="5690" y="0"/>
                </a:lnTo>
                <a:close/>
                <a:moveTo>
                  <a:pt x="2148" y="6445"/>
                </a:moveTo>
                <a:lnTo>
                  <a:pt x="11703" y="6445"/>
                </a:lnTo>
                <a:cubicBezTo>
                  <a:pt x="11763" y="6445"/>
                  <a:pt x="11811" y="6538"/>
                  <a:pt x="11811" y="6652"/>
                </a:cubicBezTo>
                <a:lnTo>
                  <a:pt x="11811" y="12212"/>
                </a:lnTo>
                <a:cubicBezTo>
                  <a:pt x="11811" y="12326"/>
                  <a:pt x="11763" y="12419"/>
                  <a:pt x="11703" y="12419"/>
                </a:cubicBezTo>
                <a:lnTo>
                  <a:pt x="2148" y="12419"/>
                </a:lnTo>
                <a:cubicBezTo>
                  <a:pt x="2089" y="12419"/>
                  <a:pt x="2040" y="12326"/>
                  <a:pt x="2040" y="12212"/>
                </a:cubicBezTo>
                <a:lnTo>
                  <a:pt x="2040" y="6652"/>
                </a:lnTo>
                <a:cubicBezTo>
                  <a:pt x="2040" y="6538"/>
                  <a:pt x="2089" y="6445"/>
                  <a:pt x="2148" y="6445"/>
                </a:cubicBezTo>
                <a:close/>
                <a:moveTo>
                  <a:pt x="14445" y="6445"/>
                </a:moveTo>
                <a:lnTo>
                  <a:pt x="16067" y="6445"/>
                </a:lnTo>
                <a:cubicBezTo>
                  <a:pt x="16272" y="6445"/>
                  <a:pt x="16435" y="6754"/>
                  <a:pt x="16435" y="7148"/>
                </a:cubicBezTo>
                <a:lnTo>
                  <a:pt x="16435" y="10208"/>
                </a:lnTo>
                <a:cubicBezTo>
                  <a:pt x="16435" y="10603"/>
                  <a:pt x="16272" y="10915"/>
                  <a:pt x="16067" y="10915"/>
                </a:cubicBezTo>
                <a:lnTo>
                  <a:pt x="14445" y="10915"/>
                </a:lnTo>
                <a:cubicBezTo>
                  <a:pt x="14239" y="10915"/>
                  <a:pt x="14078" y="10603"/>
                  <a:pt x="14078" y="10208"/>
                </a:cubicBezTo>
                <a:lnTo>
                  <a:pt x="14078" y="7148"/>
                </a:lnTo>
                <a:cubicBezTo>
                  <a:pt x="14078" y="6754"/>
                  <a:pt x="14239" y="6445"/>
                  <a:pt x="14445" y="6445"/>
                </a:cubicBezTo>
                <a:close/>
                <a:moveTo>
                  <a:pt x="17334" y="6759"/>
                </a:moveTo>
                <a:cubicBezTo>
                  <a:pt x="17359" y="6746"/>
                  <a:pt x="17387" y="6761"/>
                  <a:pt x="17404" y="6808"/>
                </a:cubicBezTo>
                <a:lnTo>
                  <a:pt x="18588" y="10604"/>
                </a:lnTo>
                <a:cubicBezTo>
                  <a:pt x="18632" y="10739"/>
                  <a:pt x="18577" y="10915"/>
                  <a:pt x="18495" y="10915"/>
                </a:cubicBezTo>
                <a:lnTo>
                  <a:pt x="17404" y="10915"/>
                </a:lnTo>
                <a:cubicBezTo>
                  <a:pt x="17339" y="10915"/>
                  <a:pt x="17290" y="10822"/>
                  <a:pt x="17290" y="10708"/>
                </a:cubicBezTo>
                <a:lnTo>
                  <a:pt x="17290" y="6869"/>
                </a:lnTo>
                <a:cubicBezTo>
                  <a:pt x="17290" y="6812"/>
                  <a:pt x="17310" y="6772"/>
                  <a:pt x="17334" y="6759"/>
                </a:cubicBezTo>
                <a:close/>
                <a:moveTo>
                  <a:pt x="6512" y="16183"/>
                </a:moveTo>
                <a:cubicBezTo>
                  <a:pt x="5733" y="16183"/>
                  <a:pt x="5100" y="17399"/>
                  <a:pt x="5100" y="18893"/>
                </a:cubicBezTo>
                <a:cubicBezTo>
                  <a:pt x="5100" y="20387"/>
                  <a:pt x="5733" y="21600"/>
                  <a:pt x="6512" y="21600"/>
                </a:cubicBezTo>
                <a:cubicBezTo>
                  <a:pt x="7290" y="21600"/>
                  <a:pt x="7923" y="20387"/>
                  <a:pt x="7923" y="18893"/>
                </a:cubicBezTo>
                <a:cubicBezTo>
                  <a:pt x="7923" y="17399"/>
                  <a:pt x="7290" y="16183"/>
                  <a:pt x="6512" y="16183"/>
                </a:cubicBezTo>
                <a:close/>
                <a:moveTo>
                  <a:pt x="18798" y="16183"/>
                </a:moveTo>
                <a:cubicBezTo>
                  <a:pt x="18019" y="16183"/>
                  <a:pt x="17387" y="17399"/>
                  <a:pt x="17387" y="18893"/>
                </a:cubicBezTo>
                <a:cubicBezTo>
                  <a:pt x="17387" y="20387"/>
                  <a:pt x="18019" y="21600"/>
                  <a:pt x="18798" y="21600"/>
                </a:cubicBezTo>
                <a:cubicBezTo>
                  <a:pt x="19577" y="21600"/>
                  <a:pt x="20211" y="20387"/>
                  <a:pt x="20211" y="18893"/>
                </a:cubicBezTo>
                <a:cubicBezTo>
                  <a:pt x="20211" y="17399"/>
                  <a:pt x="19577" y="16183"/>
                  <a:pt x="18798" y="16183"/>
                </a:cubicBezTo>
                <a:close/>
                <a:moveTo>
                  <a:pt x="6512" y="17554"/>
                </a:moveTo>
                <a:cubicBezTo>
                  <a:pt x="6896" y="17554"/>
                  <a:pt x="7204" y="18157"/>
                  <a:pt x="7210" y="18893"/>
                </a:cubicBezTo>
                <a:cubicBezTo>
                  <a:pt x="7210" y="19630"/>
                  <a:pt x="6896" y="20229"/>
                  <a:pt x="6512" y="20229"/>
                </a:cubicBezTo>
                <a:cubicBezTo>
                  <a:pt x="6128" y="20229"/>
                  <a:pt x="5814" y="19630"/>
                  <a:pt x="5814" y="18893"/>
                </a:cubicBezTo>
                <a:cubicBezTo>
                  <a:pt x="5814" y="18157"/>
                  <a:pt x="6128" y="17554"/>
                  <a:pt x="6512" y="17554"/>
                </a:cubicBezTo>
                <a:close/>
                <a:moveTo>
                  <a:pt x="18798" y="17554"/>
                </a:moveTo>
                <a:cubicBezTo>
                  <a:pt x="19182" y="17554"/>
                  <a:pt x="19491" y="18157"/>
                  <a:pt x="19496" y="18893"/>
                </a:cubicBezTo>
                <a:cubicBezTo>
                  <a:pt x="19496" y="19630"/>
                  <a:pt x="19182" y="20229"/>
                  <a:pt x="18798" y="20229"/>
                </a:cubicBezTo>
                <a:cubicBezTo>
                  <a:pt x="18414" y="20229"/>
                  <a:pt x="18102" y="19630"/>
                  <a:pt x="18102" y="18893"/>
                </a:cubicBezTo>
                <a:cubicBezTo>
                  <a:pt x="18102" y="18157"/>
                  <a:pt x="18414" y="17554"/>
                  <a:pt x="18798" y="17554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69" name="Helikopter"/>
          <p:cNvSpPr/>
          <p:nvPr/>
        </p:nvSpPr>
        <p:spPr>
          <a:xfrm>
            <a:off x="12814734" y="3946431"/>
            <a:ext cx="2681600" cy="156496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62" h="21600" extrusionOk="0">
                <a:moveTo>
                  <a:pt x="5093" y="0"/>
                </a:moveTo>
                <a:cubicBezTo>
                  <a:pt x="4666" y="0"/>
                  <a:pt x="4320" y="604"/>
                  <a:pt x="4320" y="1347"/>
                </a:cubicBezTo>
                <a:cubicBezTo>
                  <a:pt x="4320" y="2091"/>
                  <a:pt x="4666" y="2695"/>
                  <a:pt x="5093" y="2695"/>
                </a:cubicBezTo>
                <a:lnTo>
                  <a:pt x="10397" y="2695"/>
                </a:lnTo>
                <a:cubicBezTo>
                  <a:pt x="10631" y="2695"/>
                  <a:pt x="10839" y="2508"/>
                  <a:pt x="10981" y="2221"/>
                </a:cubicBezTo>
                <a:lnTo>
                  <a:pt x="12234" y="2221"/>
                </a:lnTo>
                <a:lnTo>
                  <a:pt x="12234" y="4988"/>
                </a:lnTo>
                <a:lnTo>
                  <a:pt x="5055" y="4988"/>
                </a:lnTo>
                <a:cubicBezTo>
                  <a:pt x="4702" y="3215"/>
                  <a:pt x="3736" y="1937"/>
                  <a:pt x="2600" y="1937"/>
                </a:cubicBezTo>
                <a:cubicBezTo>
                  <a:pt x="1166" y="1937"/>
                  <a:pt x="0" y="3967"/>
                  <a:pt x="0" y="6463"/>
                </a:cubicBezTo>
                <a:cubicBezTo>
                  <a:pt x="0" y="8958"/>
                  <a:pt x="1166" y="10988"/>
                  <a:pt x="2600" y="10988"/>
                </a:cubicBezTo>
                <a:cubicBezTo>
                  <a:pt x="3487" y="10988"/>
                  <a:pt x="4271" y="10207"/>
                  <a:pt x="4741" y="9022"/>
                </a:cubicBezTo>
                <a:lnTo>
                  <a:pt x="8988" y="11960"/>
                </a:lnTo>
                <a:cubicBezTo>
                  <a:pt x="8988" y="11960"/>
                  <a:pt x="9368" y="12499"/>
                  <a:pt x="9453" y="13775"/>
                </a:cubicBezTo>
                <a:cubicBezTo>
                  <a:pt x="9453" y="13775"/>
                  <a:pt x="9792" y="16230"/>
                  <a:pt x="11033" y="16230"/>
                </a:cubicBezTo>
                <a:lnTo>
                  <a:pt x="19531" y="16230"/>
                </a:lnTo>
                <a:cubicBezTo>
                  <a:pt x="19531" y="16230"/>
                  <a:pt x="21600" y="16232"/>
                  <a:pt x="20791" y="12648"/>
                </a:cubicBezTo>
                <a:lnTo>
                  <a:pt x="19692" y="7981"/>
                </a:lnTo>
                <a:cubicBezTo>
                  <a:pt x="19692" y="7981"/>
                  <a:pt x="19015" y="4988"/>
                  <a:pt x="16674" y="4988"/>
                </a:cubicBezTo>
                <a:lnTo>
                  <a:pt x="13395" y="4988"/>
                </a:lnTo>
                <a:lnTo>
                  <a:pt x="13395" y="2221"/>
                </a:lnTo>
                <a:lnTo>
                  <a:pt x="14602" y="2221"/>
                </a:lnTo>
                <a:cubicBezTo>
                  <a:pt x="14744" y="2508"/>
                  <a:pt x="14952" y="2695"/>
                  <a:pt x="15187" y="2695"/>
                </a:cubicBezTo>
                <a:lnTo>
                  <a:pt x="20488" y="2695"/>
                </a:lnTo>
                <a:cubicBezTo>
                  <a:pt x="20915" y="2695"/>
                  <a:pt x="21262" y="2091"/>
                  <a:pt x="21262" y="1347"/>
                </a:cubicBezTo>
                <a:cubicBezTo>
                  <a:pt x="21262" y="604"/>
                  <a:pt x="20915" y="0"/>
                  <a:pt x="20488" y="0"/>
                </a:cubicBezTo>
                <a:lnTo>
                  <a:pt x="15187" y="0"/>
                </a:lnTo>
                <a:cubicBezTo>
                  <a:pt x="14936" y="0"/>
                  <a:pt x="14714" y="214"/>
                  <a:pt x="14572" y="538"/>
                </a:cubicBezTo>
                <a:lnTo>
                  <a:pt x="11011" y="538"/>
                </a:lnTo>
                <a:cubicBezTo>
                  <a:pt x="10870" y="214"/>
                  <a:pt x="10648" y="0"/>
                  <a:pt x="10397" y="0"/>
                </a:cubicBezTo>
                <a:lnTo>
                  <a:pt x="5093" y="0"/>
                </a:lnTo>
                <a:close/>
                <a:moveTo>
                  <a:pt x="2600" y="3956"/>
                </a:moveTo>
                <a:cubicBezTo>
                  <a:pt x="3077" y="3956"/>
                  <a:pt x="3498" y="4364"/>
                  <a:pt x="3761" y="4988"/>
                </a:cubicBezTo>
                <a:lnTo>
                  <a:pt x="2571" y="4988"/>
                </a:lnTo>
                <a:cubicBezTo>
                  <a:pt x="2571" y="4988"/>
                  <a:pt x="2091" y="5232"/>
                  <a:pt x="2091" y="6067"/>
                </a:cubicBezTo>
                <a:cubicBezTo>
                  <a:pt x="2091" y="6067"/>
                  <a:pt x="2064" y="7247"/>
                  <a:pt x="2600" y="7541"/>
                </a:cubicBezTo>
                <a:lnTo>
                  <a:pt x="3613" y="8241"/>
                </a:lnTo>
                <a:cubicBezTo>
                  <a:pt x="3353" y="8690"/>
                  <a:pt x="2994" y="8967"/>
                  <a:pt x="2600" y="8967"/>
                </a:cubicBezTo>
                <a:cubicBezTo>
                  <a:pt x="1806" y="8967"/>
                  <a:pt x="1159" y="7845"/>
                  <a:pt x="1159" y="6463"/>
                </a:cubicBezTo>
                <a:cubicBezTo>
                  <a:pt x="1159" y="5081"/>
                  <a:pt x="1806" y="3956"/>
                  <a:pt x="2600" y="3956"/>
                </a:cubicBezTo>
                <a:close/>
                <a:moveTo>
                  <a:pt x="13328" y="6732"/>
                </a:moveTo>
                <a:lnTo>
                  <a:pt x="14843" y="6732"/>
                </a:lnTo>
                <a:lnTo>
                  <a:pt x="14843" y="10979"/>
                </a:lnTo>
                <a:lnTo>
                  <a:pt x="13328" y="10979"/>
                </a:lnTo>
                <a:lnTo>
                  <a:pt x="13328" y="6732"/>
                </a:lnTo>
                <a:close/>
                <a:moveTo>
                  <a:pt x="15352" y="6732"/>
                </a:moveTo>
                <a:lnTo>
                  <a:pt x="16866" y="6732"/>
                </a:lnTo>
                <a:lnTo>
                  <a:pt x="16866" y="10979"/>
                </a:lnTo>
                <a:lnTo>
                  <a:pt x="15352" y="10979"/>
                </a:lnTo>
                <a:lnTo>
                  <a:pt x="15352" y="6732"/>
                </a:lnTo>
                <a:close/>
                <a:moveTo>
                  <a:pt x="17401" y="6732"/>
                </a:moveTo>
                <a:cubicBezTo>
                  <a:pt x="18774" y="6732"/>
                  <a:pt x="19194" y="10979"/>
                  <a:pt x="19194" y="10979"/>
                </a:cubicBezTo>
                <a:lnTo>
                  <a:pt x="17401" y="10979"/>
                </a:lnTo>
                <a:lnTo>
                  <a:pt x="17401" y="6732"/>
                </a:lnTo>
                <a:close/>
                <a:moveTo>
                  <a:pt x="9965" y="18095"/>
                </a:moveTo>
                <a:cubicBezTo>
                  <a:pt x="9833" y="18095"/>
                  <a:pt x="9726" y="18283"/>
                  <a:pt x="9726" y="18512"/>
                </a:cubicBezTo>
                <a:lnTo>
                  <a:pt x="9726" y="21184"/>
                </a:lnTo>
                <a:cubicBezTo>
                  <a:pt x="9726" y="21413"/>
                  <a:pt x="9833" y="21600"/>
                  <a:pt x="9965" y="21600"/>
                </a:cubicBezTo>
                <a:lnTo>
                  <a:pt x="20740" y="21600"/>
                </a:lnTo>
                <a:cubicBezTo>
                  <a:pt x="20872" y="21600"/>
                  <a:pt x="20979" y="21413"/>
                  <a:pt x="20979" y="21184"/>
                </a:cubicBezTo>
                <a:lnTo>
                  <a:pt x="20979" y="18512"/>
                </a:lnTo>
                <a:cubicBezTo>
                  <a:pt x="20979" y="18283"/>
                  <a:pt x="20872" y="18095"/>
                  <a:pt x="20740" y="18095"/>
                </a:cubicBezTo>
                <a:lnTo>
                  <a:pt x="9965" y="18095"/>
                </a:ln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71" name="Prostokąt"/>
          <p:cNvSpPr/>
          <p:nvPr/>
        </p:nvSpPr>
        <p:spPr>
          <a:xfrm>
            <a:off x="2778" y="-50439"/>
            <a:ext cx="24378444" cy="1971180"/>
          </a:xfrm>
          <a:prstGeom prst="rect">
            <a:avLst/>
          </a:prstGeom>
          <a:solidFill>
            <a:schemeClr val="accent1">
              <a:lumOff val="-13575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72" name="łańcuch przeżycia ECMO COVID - 19"/>
          <p:cNvSpPr txBox="1"/>
          <p:nvPr/>
        </p:nvSpPr>
        <p:spPr>
          <a:xfrm>
            <a:off x="10586507" y="536779"/>
            <a:ext cx="12308208" cy="9449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825500">
              <a:lnSpc>
                <a:spcPct val="100000"/>
              </a:lnSpc>
              <a:spcBef>
                <a:spcPts val="0"/>
              </a:spcBef>
              <a:defRPr sz="5500" b="1">
                <a:solidFill>
                  <a:srgbClr val="FFFFFF"/>
                </a:solidFill>
              </a:defRPr>
            </a:lvl1pPr>
          </a:lstStyle>
          <a:p>
            <a:r>
              <a:t>łańcuch przeżycia ECMO COVID - 19</a:t>
            </a:r>
          </a:p>
        </p:txBody>
      </p:sp>
      <p:sp>
        <p:nvSpPr>
          <p:cNvPr id="173" name="ryc. Drobiński, Samoraj"/>
          <p:cNvSpPr txBox="1"/>
          <p:nvPr/>
        </p:nvSpPr>
        <p:spPr>
          <a:xfrm>
            <a:off x="21482429" y="11957893"/>
            <a:ext cx="2753615" cy="3992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000"/>
            </a:lvl1pPr>
          </a:lstStyle>
          <a:p>
            <a:r>
              <a:t>ryc. Drobiński, Samoraj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5" name="Owal Owal" descr="Owal Owal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35235" y="3676155"/>
            <a:ext cx="6696477" cy="6363691"/>
          </a:xfrm>
          <a:prstGeom prst="rect">
            <a:avLst/>
          </a:prstGeom>
        </p:spPr>
      </p:pic>
      <p:sp>
        <p:nvSpPr>
          <p:cNvPr id="177" name="powiadomienie telefoniczne…"/>
          <p:cNvSpPr txBox="1"/>
          <p:nvPr/>
        </p:nvSpPr>
        <p:spPr>
          <a:xfrm>
            <a:off x="1243625" y="4249242"/>
            <a:ext cx="4279697" cy="52175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/>
            <a:r>
              <a:t>powiadomienie telefoniczne</a:t>
            </a:r>
          </a:p>
          <a:p>
            <a:pPr algn="ctr"/>
            <a:endParaRPr/>
          </a:p>
          <a:p>
            <a:pPr algn="ctr"/>
            <a:r>
              <a:t> kwalifikacja w ośrodku ECMO</a:t>
            </a:r>
          </a:p>
        </p:txBody>
      </p:sp>
      <p:sp>
        <p:nvSpPr>
          <p:cNvPr id="178" name="podczas rozmowy telefonicznej dochodzi do wstępnej kwalifikacji pacjenta do terapii VV ECMO w oparciu dane wyszczególnione poniżej:…"/>
          <p:cNvSpPr txBox="1"/>
          <p:nvPr/>
        </p:nvSpPr>
        <p:spPr>
          <a:xfrm>
            <a:off x="7010939" y="2252380"/>
            <a:ext cx="17047762" cy="92112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just">
              <a:defRPr sz="4400"/>
            </a:pPr>
            <a:r>
              <a:rPr dirty="0" err="1"/>
              <a:t>podczas</a:t>
            </a:r>
            <a:r>
              <a:rPr dirty="0"/>
              <a:t> </a:t>
            </a:r>
            <a:r>
              <a:rPr dirty="0" err="1"/>
              <a:t>rozmowy</a:t>
            </a:r>
            <a:r>
              <a:rPr dirty="0"/>
              <a:t> </a:t>
            </a:r>
            <a:r>
              <a:rPr dirty="0" err="1"/>
              <a:t>telefonicznej</a:t>
            </a:r>
            <a:r>
              <a:rPr dirty="0"/>
              <a:t> </a:t>
            </a:r>
            <a:r>
              <a:rPr dirty="0" err="1"/>
              <a:t>dochodzi</a:t>
            </a:r>
            <a:r>
              <a:rPr dirty="0"/>
              <a:t> do </a:t>
            </a:r>
            <a:r>
              <a:rPr dirty="0" err="1"/>
              <a:t>wstępnej</a:t>
            </a:r>
            <a:r>
              <a:rPr dirty="0"/>
              <a:t> </a:t>
            </a:r>
            <a:r>
              <a:rPr dirty="0" err="1"/>
              <a:t>kwalifikacji</a:t>
            </a:r>
            <a:r>
              <a:rPr dirty="0"/>
              <a:t> </a:t>
            </a:r>
            <a:r>
              <a:rPr dirty="0" err="1"/>
              <a:t>pacjenta</a:t>
            </a:r>
            <a:r>
              <a:rPr dirty="0"/>
              <a:t> do </a:t>
            </a:r>
            <a:r>
              <a:rPr dirty="0" err="1"/>
              <a:t>terapii</a:t>
            </a:r>
            <a:r>
              <a:rPr dirty="0"/>
              <a:t> VV ECMO w </a:t>
            </a:r>
            <a:r>
              <a:rPr dirty="0" err="1"/>
              <a:t>oparciu</a:t>
            </a:r>
            <a:r>
              <a:rPr dirty="0"/>
              <a:t> </a:t>
            </a:r>
            <a:r>
              <a:rPr dirty="0" err="1"/>
              <a:t>dane</a:t>
            </a:r>
            <a:r>
              <a:rPr dirty="0"/>
              <a:t> </a:t>
            </a:r>
            <a:r>
              <a:rPr dirty="0" err="1"/>
              <a:t>wyszczególnione</a:t>
            </a:r>
            <a:r>
              <a:rPr dirty="0"/>
              <a:t> </a:t>
            </a:r>
            <a:r>
              <a:rPr dirty="0" err="1"/>
              <a:t>poniżej</a:t>
            </a:r>
            <a:r>
              <a:rPr dirty="0"/>
              <a:t>:</a:t>
            </a:r>
          </a:p>
          <a:p>
            <a:pPr algn="just">
              <a:defRPr sz="4400"/>
            </a:pPr>
            <a:r>
              <a:rPr dirty="0"/>
              <a:t>- </a:t>
            </a:r>
            <a:r>
              <a:rPr b="1" dirty="0" err="1"/>
              <a:t>dane</a:t>
            </a:r>
            <a:r>
              <a:rPr b="1" dirty="0"/>
              <a:t> </a:t>
            </a:r>
            <a:r>
              <a:rPr b="1" dirty="0" err="1"/>
              <a:t>antropometryczne</a:t>
            </a:r>
            <a:r>
              <a:rPr dirty="0"/>
              <a:t>: </a:t>
            </a:r>
            <a:r>
              <a:rPr dirty="0" err="1"/>
              <a:t>waga</a:t>
            </a:r>
            <a:r>
              <a:rPr dirty="0"/>
              <a:t>, </a:t>
            </a:r>
            <a:r>
              <a:rPr dirty="0" err="1"/>
              <a:t>wzrost</a:t>
            </a:r>
            <a:r>
              <a:rPr dirty="0"/>
              <a:t>, BMI</a:t>
            </a:r>
          </a:p>
          <a:p>
            <a:pPr algn="just" defTabSz="457200">
              <a:lnSpc>
                <a:spcPct val="100000"/>
              </a:lnSpc>
              <a:spcBef>
                <a:spcPts val="0"/>
              </a:spcBef>
              <a:defRPr sz="4400"/>
            </a:pPr>
            <a:r>
              <a:rPr dirty="0"/>
              <a:t>- </a:t>
            </a:r>
            <a:r>
              <a:rPr b="1" dirty="0" err="1"/>
              <a:t>dane</a:t>
            </a:r>
            <a:r>
              <a:rPr b="1" dirty="0"/>
              <a:t> </a:t>
            </a:r>
            <a:r>
              <a:rPr b="1" dirty="0" err="1"/>
              <a:t>dotyczące</a:t>
            </a:r>
            <a:r>
              <a:rPr b="1" dirty="0"/>
              <a:t> </a:t>
            </a:r>
            <a:r>
              <a:rPr b="1" dirty="0" err="1"/>
              <a:t>wentylacji</a:t>
            </a:r>
            <a:r>
              <a:rPr dirty="0"/>
              <a:t>:</a:t>
            </a:r>
          </a:p>
          <a:p>
            <a:pPr marL="439892" algn="just" defTabSz="457200">
              <a:lnSpc>
                <a:spcPct val="100000"/>
              </a:lnSpc>
              <a:spcBef>
                <a:spcPts val="0"/>
              </a:spcBef>
              <a:defRPr sz="4400"/>
            </a:pPr>
            <a:r>
              <a:rPr dirty="0" err="1"/>
              <a:t>tryb</a:t>
            </a:r>
            <a:r>
              <a:rPr dirty="0"/>
              <a:t> </a:t>
            </a:r>
            <a:r>
              <a:rPr dirty="0" err="1"/>
              <a:t>wentylacji</a:t>
            </a:r>
            <a:r>
              <a:rPr dirty="0"/>
              <a:t>, </a:t>
            </a:r>
            <a:r>
              <a:rPr dirty="0" err="1"/>
              <a:t>ciśnienie</a:t>
            </a:r>
            <a:r>
              <a:rPr dirty="0"/>
              <a:t> </a:t>
            </a:r>
            <a:r>
              <a:rPr dirty="0" err="1"/>
              <a:t>szczytowe</a:t>
            </a:r>
            <a:r>
              <a:rPr dirty="0"/>
              <a:t> (</a:t>
            </a:r>
            <a:r>
              <a:rPr dirty="0" err="1"/>
              <a:t>górne</a:t>
            </a:r>
            <a:r>
              <a:rPr dirty="0"/>
              <a:t>) </a:t>
            </a:r>
            <a:r>
              <a:rPr dirty="0" err="1"/>
              <a:t>nastawione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uzyskiwane</a:t>
            </a:r>
            <a:r>
              <a:rPr dirty="0"/>
              <a:t>, </a:t>
            </a:r>
            <a:r>
              <a:rPr dirty="0" err="1"/>
              <a:t>ciśnienie</a:t>
            </a:r>
            <a:r>
              <a:rPr dirty="0"/>
              <a:t> </a:t>
            </a:r>
            <a:r>
              <a:rPr dirty="0" err="1"/>
              <a:t>dolne</a:t>
            </a:r>
            <a:r>
              <a:rPr dirty="0"/>
              <a:t>, FiO2, </a:t>
            </a:r>
            <a:r>
              <a:rPr dirty="0" err="1"/>
              <a:t>częstość</a:t>
            </a:r>
            <a:r>
              <a:rPr dirty="0"/>
              <a:t> </a:t>
            </a:r>
            <a:r>
              <a:rPr dirty="0" err="1"/>
              <a:t>oddechów</a:t>
            </a:r>
            <a:r>
              <a:rPr dirty="0"/>
              <a:t>, VT, </a:t>
            </a:r>
            <a:r>
              <a:rPr dirty="0" err="1"/>
              <a:t>podatność</a:t>
            </a:r>
            <a:r>
              <a:rPr dirty="0"/>
              <a:t> </a:t>
            </a:r>
            <a:r>
              <a:rPr dirty="0" err="1"/>
              <a:t>statyczna</a:t>
            </a:r>
            <a:r>
              <a:rPr dirty="0"/>
              <a:t>, </a:t>
            </a:r>
            <a:r>
              <a:rPr dirty="0" err="1"/>
              <a:t>podatność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rekrutację</a:t>
            </a:r>
            <a:r>
              <a:rPr dirty="0"/>
              <a:t>, data </a:t>
            </a:r>
            <a:r>
              <a:rPr dirty="0" err="1"/>
              <a:t>rozpoczęcia</a:t>
            </a:r>
            <a:r>
              <a:rPr dirty="0"/>
              <a:t> </a:t>
            </a:r>
            <a:r>
              <a:rPr dirty="0" err="1"/>
              <a:t>wentylacji</a:t>
            </a:r>
            <a:r>
              <a:t>, </a:t>
            </a:r>
            <a:endParaRPr dirty="0"/>
          </a:p>
          <a:p>
            <a:pPr marL="609599" indent="-609599" algn="just" defTabSz="457200">
              <a:lnSpc>
                <a:spcPct val="100000"/>
              </a:lnSpc>
              <a:spcBef>
                <a:spcPts val="0"/>
              </a:spcBef>
              <a:buSzPct val="123000"/>
              <a:buChar char="-"/>
              <a:defRPr sz="4400"/>
            </a:pPr>
            <a:r>
              <a:rPr b="1" dirty="0" err="1"/>
              <a:t>badanie</a:t>
            </a:r>
            <a:r>
              <a:rPr b="1" dirty="0"/>
              <a:t> ABG</a:t>
            </a:r>
            <a:r>
              <a:rPr dirty="0"/>
              <a:t>: pH, pO2, pCO2, PaO2/FiO2, Lac</a:t>
            </a:r>
          </a:p>
          <a:p>
            <a:pPr marL="609599" indent="-609599" algn="just" defTabSz="457200">
              <a:lnSpc>
                <a:spcPct val="100000"/>
              </a:lnSpc>
              <a:spcBef>
                <a:spcPts val="0"/>
              </a:spcBef>
              <a:buSzPct val="123000"/>
              <a:buChar char="-"/>
              <a:defRPr sz="4400"/>
            </a:pPr>
            <a:r>
              <a:rPr b="1" dirty="0" err="1"/>
              <a:t>badania</a:t>
            </a:r>
            <a:r>
              <a:rPr b="1" dirty="0"/>
              <a:t> </a:t>
            </a:r>
            <a:r>
              <a:rPr b="1" dirty="0" err="1"/>
              <a:t>laboratoryjne</a:t>
            </a:r>
            <a:r>
              <a:rPr dirty="0"/>
              <a:t>: WBC, CRP, PCT, %NEU, HGB, PLT, FIB, DDIM</a:t>
            </a:r>
          </a:p>
          <a:p>
            <a:pPr marL="609599" indent="-609599" algn="just" defTabSz="457200">
              <a:lnSpc>
                <a:spcPct val="100000"/>
              </a:lnSpc>
              <a:spcBef>
                <a:spcPts val="0"/>
              </a:spcBef>
              <a:buSzPct val="123000"/>
              <a:buChar char="-"/>
              <a:defRPr sz="4400"/>
            </a:pPr>
            <a:r>
              <a:rPr b="1" dirty="0" err="1"/>
              <a:t>daty</a:t>
            </a:r>
            <a:r>
              <a:rPr b="1" dirty="0"/>
              <a:t> </a:t>
            </a:r>
            <a:r>
              <a:rPr b="1" dirty="0" err="1"/>
              <a:t>rozpoczęcia</a:t>
            </a:r>
            <a:r>
              <a:rPr b="1" dirty="0"/>
              <a:t> </a:t>
            </a:r>
            <a:r>
              <a:rPr b="1" dirty="0" err="1"/>
              <a:t>antybiotykoterapii</a:t>
            </a:r>
            <a:endParaRPr b="1" dirty="0"/>
          </a:p>
        </p:txBody>
      </p:sp>
      <p:sp>
        <p:nvSpPr>
          <p:cNvPr id="179" name="Telefon"/>
          <p:cNvSpPr/>
          <p:nvPr/>
        </p:nvSpPr>
        <p:spPr>
          <a:xfrm>
            <a:off x="2748489" y="5852474"/>
            <a:ext cx="1269968" cy="12700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79" h="21372" extrusionOk="0">
                <a:moveTo>
                  <a:pt x="4456" y="0"/>
                </a:moveTo>
                <a:cubicBezTo>
                  <a:pt x="4319" y="3"/>
                  <a:pt x="4182" y="47"/>
                  <a:pt x="4065" y="134"/>
                </a:cubicBezTo>
                <a:lnTo>
                  <a:pt x="2615" y="1212"/>
                </a:lnTo>
                <a:lnTo>
                  <a:pt x="6378" y="6378"/>
                </a:lnTo>
                <a:lnTo>
                  <a:pt x="7829" y="5299"/>
                </a:lnTo>
                <a:cubicBezTo>
                  <a:pt x="8140" y="5067"/>
                  <a:pt x="8206" y="4624"/>
                  <a:pt x="7975" y="4311"/>
                </a:cubicBezTo>
                <a:lnTo>
                  <a:pt x="5072" y="311"/>
                </a:lnTo>
                <a:cubicBezTo>
                  <a:pt x="4920" y="104"/>
                  <a:pt x="4686" y="-4"/>
                  <a:pt x="4456" y="0"/>
                </a:cubicBezTo>
                <a:close/>
                <a:moveTo>
                  <a:pt x="2209" y="1514"/>
                </a:moveTo>
                <a:cubicBezTo>
                  <a:pt x="2209" y="1514"/>
                  <a:pt x="-223" y="3454"/>
                  <a:pt x="16" y="7120"/>
                </a:cubicBezTo>
                <a:cubicBezTo>
                  <a:pt x="16" y="7120"/>
                  <a:pt x="1473" y="11065"/>
                  <a:pt x="5867" y="15478"/>
                </a:cubicBezTo>
                <a:cubicBezTo>
                  <a:pt x="10261" y="19891"/>
                  <a:pt x="14189" y="21356"/>
                  <a:pt x="14189" y="21356"/>
                </a:cubicBezTo>
                <a:cubicBezTo>
                  <a:pt x="17838" y="21596"/>
                  <a:pt x="19772" y="19154"/>
                  <a:pt x="19772" y="19154"/>
                </a:cubicBezTo>
                <a:lnTo>
                  <a:pt x="14628" y="15374"/>
                </a:lnTo>
                <a:cubicBezTo>
                  <a:pt x="13735" y="16397"/>
                  <a:pt x="12393" y="16575"/>
                  <a:pt x="11402" y="15580"/>
                </a:cubicBezTo>
                <a:lnTo>
                  <a:pt x="5767" y="9920"/>
                </a:lnTo>
                <a:cubicBezTo>
                  <a:pt x="4776" y="8925"/>
                  <a:pt x="4954" y="7577"/>
                  <a:pt x="5972" y="6680"/>
                </a:cubicBezTo>
                <a:lnTo>
                  <a:pt x="2209" y="1514"/>
                </a:lnTo>
                <a:close/>
                <a:moveTo>
                  <a:pt x="16463" y="13230"/>
                </a:moveTo>
                <a:cubicBezTo>
                  <a:pt x="16285" y="13257"/>
                  <a:pt x="16117" y="13351"/>
                  <a:pt x="16002" y="13508"/>
                </a:cubicBezTo>
                <a:lnTo>
                  <a:pt x="14929" y="14965"/>
                </a:lnTo>
                <a:lnTo>
                  <a:pt x="20071" y="18746"/>
                </a:lnTo>
                <a:lnTo>
                  <a:pt x="21146" y="17289"/>
                </a:lnTo>
                <a:cubicBezTo>
                  <a:pt x="21377" y="16976"/>
                  <a:pt x="21297" y="16523"/>
                  <a:pt x="20968" y="16278"/>
                </a:cubicBezTo>
                <a:lnTo>
                  <a:pt x="16985" y="13361"/>
                </a:lnTo>
                <a:cubicBezTo>
                  <a:pt x="16829" y="13245"/>
                  <a:pt x="16641" y="13204"/>
                  <a:pt x="16463" y="13230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80" name="Prostokąt"/>
          <p:cNvSpPr/>
          <p:nvPr/>
        </p:nvSpPr>
        <p:spPr>
          <a:xfrm>
            <a:off x="2778" y="-50439"/>
            <a:ext cx="24378444" cy="1971180"/>
          </a:xfrm>
          <a:prstGeom prst="rect">
            <a:avLst/>
          </a:prstGeom>
          <a:solidFill>
            <a:schemeClr val="accent1">
              <a:lumOff val="-13575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81" name="zasady wstępnej kwalifikacji ECMO COVID - 19"/>
          <p:cNvSpPr txBox="1"/>
          <p:nvPr/>
        </p:nvSpPr>
        <p:spPr>
          <a:xfrm>
            <a:off x="7003373" y="462681"/>
            <a:ext cx="15871595" cy="9449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825500">
              <a:lnSpc>
                <a:spcPct val="100000"/>
              </a:lnSpc>
              <a:spcBef>
                <a:spcPts val="0"/>
              </a:spcBef>
              <a:defRPr sz="5500" b="1">
                <a:solidFill>
                  <a:srgbClr val="FFFFFF"/>
                </a:solidFill>
              </a:defRPr>
            </a:lvl1pPr>
          </a:lstStyle>
          <a:p>
            <a:r>
              <a:t>zasady wstępnej kwalifikacji ECMO COVID - 19</a:t>
            </a:r>
          </a:p>
        </p:txBody>
      </p:sp>
      <p:sp>
        <p:nvSpPr>
          <p:cNvPr id="182" name="(22) 508 17 02 (22) 508 17 04 (22) 508 12 62"/>
          <p:cNvSpPr txBox="1"/>
          <p:nvPr/>
        </p:nvSpPr>
        <p:spPr>
          <a:xfrm>
            <a:off x="1293735" y="11147905"/>
            <a:ext cx="4179477" cy="7673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endParaRPr dirty="0"/>
          </a:p>
        </p:txBody>
      </p:sp>
      <p:sp>
        <p:nvSpPr>
          <p:cNvPr id="183" name="ryc. Drobiński, Samoraj"/>
          <p:cNvSpPr txBox="1"/>
          <p:nvPr/>
        </p:nvSpPr>
        <p:spPr>
          <a:xfrm>
            <a:off x="21482429" y="11957893"/>
            <a:ext cx="2753615" cy="3992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000"/>
            </a:lvl1pPr>
          </a:lstStyle>
          <a:p>
            <a:r>
              <a:t>ryc. Drobiński, Samoraj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5" name="Owal Owal" descr="Owal Owal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35235" y="3676155"/>
            <a:ext cx="6696477" cy="6363691"/>
          </a:xfrm>
          <a:prstGeom prst="rect">
            <a:avLst/>
          </a:prstGeom>
        </p:spPr>
      </p:pic>
      <p:sp>
        <p:nvSpPr>
          <p:cNvPr id="187" name="powiadomienie telefoniczne…"/>
          <p:cNvSpPr txBox="1"/>
          <p:nvPr/>
        </p:nvSpPr>
        <p:spPr>
          <a:xfrm>
            <a:off x="1243625" y="4249242"/>
            <a:ext cx="4279697" cy="52175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/>
            <a:r>
              <a:t>powiadomienie telefoniczne</a:t>
            </a:r>
          </a:p>
          <a:p>
            <a:pPr algn="ctr"/>
            <a:endParaRPr/>
          </a:p>
          <a:p>
            <a:pPr algn="ctr"/>
            <a:r>
              <a:t> kwalifikacja w ośrodku ECMO</a:t>
            </a:r>
          </a:p>
        </p:txBody>
      </p:sp>
      <p:sp>
        <p:nvSpPr>
          <p:cNvPr id="188" name="po wstępnej kwalifikacji przeprowadzonej w trakcie rozmowy telefonicznej przesyłamy drogą mailową instrukcję dotyczącą przygotowania pacjenta do implantacji oraz dokumenty konieczne do przeprowadzenia ostatecznej kwalifikacji:…"/>
          <p:cNvSpPr txBox="1"/>
          <p:nvPr/>
        </p:nvSpPr>
        <p:spPr>
          <a:xfrm>
            <a:off x="7010939" y="4096732"/>
            <a:ext cx="17047762" cy="55225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just">
              <a:defRPr sz="4400"/>
            </a:pPr>
            <a:r>
              <a:rPr dirty="0" err="1"/>
              <a:t>po</a:t>
            </a:r>
            <a:r>
              <a:rPr dirty="0"/>
              <a:t> </a:t>
            </a:r>
            <a:r>
              <a:rPr dirty="0" err="1"/>
              <a:t>wstępnej</a:t>
            </a:r>
            <a:r>
              <a:rPr dirty="0"/>
              <a:t> </a:t>
            </a:r>
            <a:r>
              <a:rPr dirty="0" err="1"/>
              <a:t>kwalifikacji</a:t>
            </a:r>
            <a:r>
              <a:rPr dirty="0"/>
              <a:t> </a:t>
            </a:r>
            <a:r>
              <a:rPr dirty="0" err="1"/>
              <a:t>przeprowadzonej</a:t>
            </a:r>
            <a:r>
              <a:rPr dirty="0"/>
              <a:t> w </a:t>
            </a:r>
            <a:r>
              <a:rPr dirty="0" err="1"/>
              <a:t>trakcie</a:t>
            </a:r>
            <a:r>
              <a:rPr dirty="0"/>
              <a:t> </a:t>
            </a:r>
            <a:r>
              <a:rPr dirty="0" err="1"/>
              <a:t>rozmowy</a:t>
            </a:r>
            <a:r>
              <a:rPr dirty="0"/>
              <a:t> </a:t>
            </a:r>
            <a:r>
              <a:rPr dirty="0" err="1"/>
              <a:t>telefonicznej</a:t>
            </a:r>
            <a:r>
              <a:rPr dirty="0"/>
              <a:t> </a:t>
            </a:r>
            <a:r>
              <a:rPr dirty="0" err="1"/>
              <a:t>przesyłamy</a:t>
            </a:r>
            <a:r>
              <a:rPr dirty="0"/>
              <a:t> </a:t>
            </a:r>
            <a:r>
              <a:rPr dirty="0" err="1"/>
              <a:t>drogą</a:t>
            </a:r>
            <a:r>
              <a:rPr dirty="0"/>
              <a:t> </a:t>
            </a:r>
            <a:r>
              <a:rPr dirty="0" err="1"/>
              <a:t>mailową</a:t>
            </a:r>
            <a:r>
              <a:rPr dirty="0"/>
              <a:t> </a:t>
            </a:r>
            <a:r>
              <a:rPr dirty="0" err="1"/>
              <a:t>instrukcję</a:t>
            </a:r>
            <a:r>
              <a:rPr dirty="0"/>
              <a:t> </a:t>
            </a:r>
            <a:r>
              <a:rPr dirty="0" err="1"/>
              <a:t>dotyczącą</a:t>
            </a:r>
            <a:r>
              <a:rPr dirty="0"/>
              <a:t> </a:t>
            </a:r>
            <a:r>
              <a:rPr dirty="0" err="1"/>
              <a:t>przygotowania</a:t>
            </a:r>
            <a:r>
              <a:rPr dirty="0"/>
              <a:t> </a:t>
            </a:r>
            <a:r>
              <a:rPr dirty="0" err="1"/>
              <a:t>pacjenta</a:t>
            </a:r>
            <a:r>
              <a:rPr dirty="0"/>
              <a:t> do </a:t>
            </a:r>
            <a:r>
              <a:rPr dirty="0" err="1"/>
              <a:t>implantacji</a:t>
            </a:r>
            <a:r>
              <a:rPr dirty="0"/>
              <a:t> </a:t>
            </a:r>
            <a:r>
              <a:rPr dirty="0" err="1"/>
              <a:t>oraz</a:t>
            </a:r>
            <a:r>
              <a:rPr dirty="0"/>
              <a:t> </a:t>
            </a:r>
            <a:r>
              <a:rPr dirty="0" err="1"/>
              <a:t>dokumenty</a:t>
            </a:r>
            <a:r>
              <a:rPr dirty="0"/>
              <a:t> </a:t>
            </a:r>
            <a:r>
              <a:rPr dirty="0" err="1"/>
              <a:t>konieczne</a:t>
            </a:r>
            <a:r>
              <a:rPr dirty="0"/>
              <a:t> do </a:t>
            </a:r>
            <a:r>
              <a:rPr dirty="0" err="1"/>
              <a:t>przeprowadzenia</a:t>
            </a:r>
            <a:r>
              <a:rPr dirty="0"/>
              <a:t> </a:t>
            </a:r>
            <a:r>
              <a:rPr dirty="0" err="1"/>
              <a:t>ostatecznej</a:t>
            </a:r>
            <a:r>
              <a:rPr dirty="0"/>
              <a:t> </a:t>
            </a:r>
            <a:r>
              <a:rPr dirty="0" err="1"/>
              <a:t>kwalifikacji</a:t>
            </a:r>
            <a:r>
              <a:rPr dirty="0"/>
              <a:t>:</a:t>
            </a:r>
          </a:p>
          <a:p>
            <a:pPr marL="558800" indent="-558800" algn="just">
              <a:buSzPct val="123000"/>
              <a:buChar char="-"/>
              <a:defRPr sz="4400"/>
            </a:pPr>
            <a:r>
              <a:rPr dirty="0" err="1"/>
              <a:t>formularz</a:t>
            </a:r>
            <a:r>
              <a:rPr dirty="0"/>
              <a:t> </a:t>
            </a:r>
            <a:r>
              <a:rPr dirty="0" err="1"/>
              <a:t>kwalifikacji</a:t>
            </a:r>
            <a:r>
              <a:rPr dirty="0"/>
              <a:t> </a:t>
            </a:r>
            <a:r>
              <a:rPr dirty="0" err="1"/>
              <a:t>pacjenta</a:t>
            </a:r>
            <a:r>
              <a:rPr dirty="0"/>
              <a:t> do </a:t>
            </a:r>
            <a:r>
              <a:rPr dirty="0" err="1"/>
              <a:t>leczenia</a:t>
            </a:r>
            <a:r>
              <a:rPr dirty="0"/>
              <a:t> </a:t>
            </a:r>
            <a:r>
              <a:rPr dirty="0" err="1"/>
              <a:t>metodą</a:t>
            </a:r>
            <a:r>
              <a:rPr dirty="0"/>
              <a:t> VV ECMO</a:t>
            </a:r>
          </a:p>
          <a:p>
            <a:pPr marL="558800" indent="-558800" algn="just">
              <a:buSzPct val="123000"/>
              <a:buChar char="-"/>
              <a:defRPr sz="4400"/>
            </a:pPr>
            <a:r>
              <a:rPr dirty="0" err="1"/>
              <a:t>protokół</a:t>
            </a:r>
            <a:r>
              <a:rPr dirty="0"/>
              <a:t> </a:t>
            </a:r>
            <a:r>
              <a:rPr dirty="0" err="1"/>
              <a:t>konieczności</a:t>
            </a:r>
            <a:r>
              <a:rPr dirty="0"/>
              <a:t> </a:t>
            </a:r>
            <a:r>
              <a:rPr dirty="0" err="1"/>
              <a:t>oraz</a:t>
            </a:r>
            <a:r>
              <a:rPr dirty="0"/>
              <a:t> </a:t>
            </a:r>
            <a:r>
              <a:rPr dirty="0" err="1"/>
              <a:t>poinformowanie</a:t>
            </a:r>
            <a:r>
              <a:rPr dirty="0"/>
              <a:t> </a:t>
            </a:r>
            <a:r>
              <a:rPr dirty="0" err="1"/>
              <a:t>rodziny</a:t>
            </a:r>
            <a:r>
              <a:rPr dirty="0"/>
              <a:t> o </a:t>
            </a:r>
            <a:r>
              <a:rPr lang="pl-PL" dirty="0"/>
              <a:t>dalszej </a:t>
            </a:r>
            <a:r>
              <a:rPr dirty="0" err="1"/>
              <a:t>terapii</a:t>
            </a:r>
            <a:r>
              <a:rPr dirty="0"/>
              <a:t> w </a:t>
            </a:r>
            <a:r>
              <a:rPr lang="pl-PL" dirty="0"/>
              <a:t>Ośrodku Terapii ECMO</a:t>
            </a:r>
            <a:endParaRPr dirty="0"/>
          </a:p>
        </p:txBody>
      </p:sp>
      <p:sp>
        <p:nvSpPr>
          <p:cNvPr id="189" name="Telefon"/>
          <p:cNvSpPr/>
          <p:nvPr/>
        </p:nvSpPr>
        <p:spPr>
          <a:xfrm>
            <a:off x="2748489" y="5852474"/>
            <a:ext cx="1269968" cy="12700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79" h="21372" extrusionOk="0">
                <a:moveTo>
                  <a:pt x="4456" y="0"/>
                </a:moveTo>
                <a:cubicBezTo>
                  <a:pt x="4319" y="3"/>
                  <a:pt x="4182" y="47"/>
                  <a:pt x="4065" y="134"/>
                </a:cubicBezTo>
                <a:lnTo>
                  <a:pt x="2615" y="1212"/>
                </a:lnTo>
                <a:lnTo>
                  <a:pt x="6378" y="6378"/>
                </a:lnTo>
                <a:lnTo>
                  <a:pt x="7829" y="5299"/>
                </a:lnTo>
                <a:cubicBezTo>
                  <a:pt x="8140" y="5067"/>
                  <a:pt x="8206" y="4624"/>
                  <a:pt x="7975" y="4311"/>
                </a:cubicBezTo>
                <a:lnTo>
                  <a:pt x="5072" y="311"/>
                </a:lnTo>
                <a:cubicBezTo>
                  <a:pt x="4920" y="104"/>
                  <a:pt x="4686" y="-4"/>
                  <a:pt x="4456" y="0"/>
                </a:cubicBezTo>
                <a:close/>
                <a:moveTo>
                  <a:pt x="2209" y="1514"/>
                </a:moveTo>
                <a:cubicBezTo>
                  <a:pt x="2209" y="1514"/>
                  <a:pt x="-223" y="3454"/>
                  <a:pt x="16" y="7120"/>
                </a:cubicBezTo>
                <a:cubicBezTo>
                  <a:pt x="16" y="7120"/>
                  <a:pt x="1473" y="11065"/>
                  <a:pt x="5867" y="15478"/>
                </a:cubicBezTo>
                <a:cubicBezTo>
                  <a:pt x="10261" y="19891"/>
                  <a:pt x="14189" y="21356"/>
                  <a:pt x="14189" y="21356"/>
                </a:cubicBezTo>
                <a:cubicBezTo>
                  <a:pt x="17838" y="21596"/>
                  <a:pt x="19772" y="19154"/>
                  <a:pt x="19772" y="19154"/>
                </a:cubicBezTo>
                <a:lnTo>
                  <a:pt x="14628" y="15374"/>
                </a:lnTo>
                <a:cubicBezTo>
                  <a:pt x="13735" y="16397"/>
                  <a:pt x="12393" y="16575"/>
                  <a:pt x="11402" y="15580"/>
                </a:cubicBezTo>
                <a:lnTo>
                  <a:pt x="5767" y="9920"/>
                </a:lnTo>
                <a:cubicBezTo>
                  <a:pt x="4776" y="8925"/>
                  <a:pt x="4954" y="7577"/>
                  <a:pt x="5972" y="6680"/>
                </a:cubicBezTo>
                <a:lnTo>
                  <a:pt x="2209" y="1514"/>
                </a:lnTo>
                <a:close/>
                <a:moveTo>
                  <a:pt x="16463" y="13230"/>
                </a:moveTo>
                <a:cubicBezTo>
                  <a:pt x="16285" y="13257"/>
                  <a:pt x="16117" y="13351"/>
                  <a:pt x="16002" y="13508"/>
                </a:cubicBezTo>
                <a:lnTo>
                  <a:pt x="14929" y="14965"/>
                </a:lnTo>
                <a:lnTo>
                  <a:pt x="20071" y="18746"/>
                </a:lnTo>
                <a:lnTo>
                  <a:pt x="21146" y="17289"/>
                </a:lnTo>
                <a:cubicBezTo>
                  <a:pt x="21377" y="16976"/>
                  <a:pt x="21297" y="16523"/>
                  <a:pt x="20968" y="16278"/>
                </a:cubicBezTo>
                <a:lnTo>
                  <a:pt x="16985" y="13361"/>
                </a:lnTo>
                <a:cubicBezTo>
                  <a:pt x="16829" y="13245"/>
                  <a:pt x="16641" y="13204"/>
                  <a:pt x="16463" y="13230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90" name="Prostokąt"/>
          <p:cNvSpPr/>
          <p:nvPr/>
        </p:nvSpPr>
        <p:spPr>
          <a:xfrm>
            <a:off x="2778" y="-50439"/>
            <a:ext cx="24378444" cy="1971180"/>
          </a:xfrm>
          <a:prstGeom prst="rect">
            <a:avLst/>
          </a:prstGeom>
          <a:solidFill>
            <a:schemeClr val="accent1">
              <a:lumOff val="-13575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91" name="zasady ostatecznej kwalifikacji ECMO COVID - 19"/>
          <p:cNvSpPr txBox="1"/>
          <p:nvPr/>
        </p:nvSpPr>
        <p:spPr>
          <a:xfrm>
            <a:off x="6213472" y="462681"/>
            <a:ext cx="16661496" cy="9449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825500">
              <a:lnSpc>
                <a:spcPct val="100000"/>
              </a:lnSpc>
              <a:spcBef>
                <a:spcPts val="0"/>
              </a:spcBef>
              <a:defRPr sz="5500" b="1">
                <a:solidFill>
                  <a:srgbClr val="FFFFFF"/>
                </a:solidFill>
              </a:defRPr>
            </a:lvl1pPr>
          </a:lstStyle>
          <a:p>
            <a:r>
              <a:t>zasady ostatecznej kwalifikacji ECMO COVID - 19</a:t>
            </a:r>
          </a:p>
        </p:txBody>
      </p:sp>
      <p:sp>
        <p:nvSpPr>
          <p:cNvPr id="192" name="(22) 508 17 02 (22) 508 17 04 (22) 508 12 62"/>
          <p:cNvSpPr txBox="1"/>
          <p:nvPr/>
        </p:nvSpPr>
        <p:spPr>
          <a:xfrm>
            <a:off x="1293735" y="11147905"/>
            <a:ext cx="4179477" cy="7673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endParaRPr dirty="0"/>
          </a:p>
        </p:txBody>
      </p:sp>
      <p:sp>
        <p:nvSpPr>
          <p:cNvPr id="193" name="ryc. Drobiński, Samoraj"/>
          <p:cNvSpPr txBox="1"/>
          <p:nvPr/>
        </p:nvSpPr>
        <p:spPr>
          <a:xfrm>
            <a:off x="21482429" y="11957893"/>
            <a:ext cx="2753615" cy="3992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000"/>
            </a:lvl1pPr>
          </a:lstStyle>
          <a:p>
            <a:r>
              <a:t>ryc. Drobiński, Samoraj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ustalenie sposobu transportu"/>
          <p:cNvSpPr txBox="1"/>
          <p:nvPr/>
        </p:nvSpPr>
        <p:spPr>
          <a:xfrm>
            <a:off x="1243625" y="5800567"/>
            <a:ext cx="4279697" cy="21148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/>
          </a:lstStyle>
          <a:p>
            <a:r>
              <a:t>ustalenie sposobu transportu</a:t>
            </a:r>
          </a:p>
        </p:txBody>
      </p:sp>
      <p:sp>
        <p:nvSpPr>
          <p:cNvPr id="196" name="Prostokąt"/>
          <p:cNvSpPr/>
          <p:nvPr/>
        </p:nvSpPr>
        <p:spPr>
          <a:xfrm>
            <a:off x="2778" y="-50439"/>
            <a:ext cx="24378444" cy="1971180"/>
          </a:xfrm>
          <a:prstGeom prst="rect">
            <a:avLst/>
          </a:prstGeom>
          <a:solidFill>
            <a:schemeClr val="accent1">
              <a:lumOff val="-13575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97" name="transport  ECMO COVID - 19"/>
          <p:cNvSpPr txBox="1"/>
          <p:nvPr/>
        </p:nvSpPr>
        <p:spPr>
          <a:xfrm>
            <a:off x="13279995" y="462681"/>
            <a:ext cx="9626623" cy="9449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825500">
              <a:lnSpc>
                <a:spcPct val="100000"/>
              </a:lnSpc>
              <a:spcBef>
                <a:spcPts val="0"/>
              </a:spcBef>
              <a:defRPr sz="5500" b="1">
                <a:solidFill>
                  <a:srgbClr val="FFFFFF"/>
                </a:solidFill>
              </a:defRPr>
            </a:lvl1pPr>
          </a:lstStyle>
          <a:p>
            <a:r>
              <a:t>transport  ECMO COVID - 19</a:t>
            </a:r>
          </a:p>
        </p:txBody>
      </p:sp>
      <p:pic>
        <p:nvPicPr>
          <p:cNvPr id="198" name="Owal Owal" descr="Owal Owal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35235" y="3676155"/>
            <a:ext cx="6696477" cy="6363691"/>
          </a:xfrm>
          <a:prstGeom prst="rect">
            <a:avLst/>
          </a:prstGeom>
        </p:spPr>
      </p:pic>
      <p:sp>
        <p:nvSpPr>
          <p:cNvPr id="200" name="w zależności od warunków pogodowych oraz odległości ustalamy sposób transportu zespołu ECMO oraz pacjenta między ośrodkami…"/>
          <p:cNvSpPr txBox="1"/>
          <p:nvPr/>
        </p:nvSpPr>
        <p:spPr>
          <a:xfrm>
            <a:off x="6909339" y="3519853"/>
            <a:ext cx="17047762" cy="78954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just">
              <a:defRPr sz="4400"/>
            </a:pPr>
            <a:r>
              <a:rPr dirty="0"/>
              <a:t>w </a:t>
            </a:r>
            <a:r>
              <a:rPr dirty="0" err="1"/>
              <a:t>zależności</a:t>
            </a:r>
            <a:r>
              <a:rPr dirty="0"/>
              <a:t> od </a:t>
            </a:r>
            <a:r>
              <a:rPr dirty="0" err="1"/>
              <a:t>warunków</a:t>
            </a:r>
            <a:r>
              <a:rPr dirty="0"/>
              <a:t> </a:t>
            </a:r>
            <a:r>
              <a:rPr dirty="0" err="1"/>
              <a:t>pogodowych</a:t>
            </a:r>
            <a:r>
              <a:rPr dirty="0"/>
              <a:t> </a:t>
            </a:r>
            <a:r>
              <a:rPr dirty="0" err="1"/>
              <a:t>oraz</a:t>
            </a:r>
            <a:r>
              <a:rPr dirty="0"/>
              <a:t> </a:t>
            </a:r>
            <a:r>
              <a:rPr dirty="0" err="1"/>
              <a:t>odległości</a:t>
            </a:r>
            <a:r>
              <a:rPr dirty="0"/>
              <a:t> </a:t>
            </a:r>
            <a:r>
              <a:rPr dirty="0" err="1"/>
              <a:t>ustalamy</a:t>
            </a:r>
            <a:r>
              <a:rPr dirty="0"/>
              <a:t> </a:t>
            </a:r>
            <a:r>
              <a:rPr dirty="0" err="1"/>
              <a:t>sposób</a:t>
            </a:r>
            <a:r>
              <a:rPr dirty="0"/>
              <a:t> </a:t>
            </a:r>
            <a:r>
              <a:rPr dirty="0" err="1"/>
              <a:t>transportu</a:t>
            </a:r>
            <a:r>
              <a:rPr dirty="0"/>
              <a:t> </a:t>
            </a:r>
            <a:r>
              <a:rPr dirty="0" err="1"/>
              <a:t>zespołu</a:t>
            </a:r>
            <a:r>
              <a:rPr dirty="0"/>
              <a:t> ECMO </a:t>
            </a:r>
            <a:r>
              <a:rPr dirty="0" err="1"/>
              <a:t>oraz</a:t>
            </a:r>
            <a:r>
              <a:rPr dirty="0"/>
              <a:t> </a:t>
            </a:r>
            <a:r>
              <a:rPr dirty="0" err="1"/>
              <a:t>pacjenta</a:t>
            </a:r>
            <a:r>
              <a:rPr dirty="0"/>
              <a:t> </a:t>
            </a:r>
            <a:r>
              <a:rPr dirty="0" err="1"/>
              <a:t>między</a:t>
            </a:r>
            <a:r>
              <a:rPr dirty="0"/>
              <a:t> </a:t>
            </a:r>
            <a:r>
              <a:rPr dirty="0" err="1"/>
              <a:t>ośrodkami</a:t>
            </a:r>
            <a:endParaRPr dirty="0"/>
          </a:p>
          <a:p>
            <a:pPr algn="just">
              <a:defRPr sz="4400"/>
            </a:pPr>
            <a:r>
              <a:rPr dirty="0" err="1"/>
              <a:t>możliwe</a:t>
            </a:r>
            <a:r>
              <a:rPr dirty="0"/>
              <a:t> </a:t>
            </a:r>
            <a:r>
              <a:rPr dirty="0" err="1"/>
              <a:t>opcje</a:t>
            </a:r>
            <a:r>
              <a:rPr dirty="0"/>
              <a:t>: transport </a:t>
            </a:r>
            <a:r>
              <a:rPr dirty="0" err="1"/>
              <a:t>kołowy</a:t>
            </a:r>
            <a:r>
              <a:rPr dirty="0"/>
              <a:t> </a:t>
            </a:r>
            <a:r>
              <a:rPr dirty="0" err="1"/>
              <a:t>lub</a:t>
            </a:r>
            <a:r>
              <a:rPr dirty="0"/>
              <a:t> </a:t>
            </a:r>
            <a:r>
              <a:rPr dirty="0" err="1"/>
              <a:t>lotniczy</a:t>
            </a:r>
            <a:r>
              <a:rPr dirty="0"/>
              <a:t> </a:t>
            </a:r>
            <a:r>
              <a:rPr dirty="0" err="1"/>
              <a:t>zespołu</a:t>
            </a:r>
            <a:r>
              <a:rPr dirty="0"/>
              <a:t> ECMO do </a:t>
            </a:r>
            <a:r>
              <a:rPr dirty="0" err="1"/>
              <a:t>ośrodka</a:t>
            </a:r>
            <a:r>
              <a:rPr dirty="0"/>
              <a:t>, </a:t>
            </a:r>
            <a:r>
              <a:rPr dirty="0" err="1"/>
              <a:t>powrót</a:t>
            </a:r>
            <a:r>
              <a:rPr dirty="0"/>
              <a:t> </a:t>
            </a:r>
            <a:r>
              <a:rPr dirty="0" err="1"/>
              <a:t>zespołu</a:t>
            </a:r>
            <a:r>
              <a:rPr dirty="0"/>
              <a:t> ECMO </a:t>
            </a:r>
            <a:r>
              <a:rPr dirty="0" err="1"/>
              <a:t>wraz</a:t>
            </a:r>
            <a:r>
              <a:rPr dirty="0"/>
              <a:t> z </a:t>
            </a:r>
            <a:r>
              <a:rPr dirty="0" err="1"/>
              <a:t>pacjentami</a:t>
            </a:r>
            <a:r>
              <a:rPr dirty="0"/>
              <a:t> </a:t>
            </a:r>
            <a:r>
              <a:rPr dirty="0" err="1"/>
              <a:t>drogą</a:t>
            </a:r>
            <a:r>
              <a:rPr dirty="0"/>
              <a:t> </a:t>
            </a:r>
            <a:r>
              <a:rPr dirty="0" err="1"/>
              <a:t>lądową</a:t>
            </a:r>
            <a:r>
              <a:rPr dirty="0"/>
              <a:t> </a:t>
            </a:r>
            <a:r>
              <a:rPr dirty="0" err="1"/>
              <a:t>lub</a:t>
            </a:r>
            <a:r>
              <a:rPr dirty="0"/>
              <a:t> </a:t>
            </a:r>
            <a:r>
              <a:rPr dirty="0" err="1"/>
              <a:t>powietrzną</a:t>
            </a:r>
            <a:endParaRPr dirty="0"/>
          </a:p>
          <a:p>
            <a:pPr algn="just">
              <a:defRPr sz="4400"/>
            </a:pPr>
            <a:r>
              <a:rPr dirty="0" err="1"/>
              <a:t>ośrodek</a:t>
            </a:r>
            <a:r>
              <a:rPr dirty="0"/>
              <a:t> </a:t>
            </a:r>
            <a:r>
              <a:rPr dirty="0" err="1"/>
              <a:t>zamawiający</a:t>
            </a:r>
            <a:r>
              <a:rPr dirty="0"/>
              <a:t> </a:t>
            </a:r>
            <a:r>
              <a:rPr dirty="0" err="1"/>
              <a:t>wystawia</a:t>
            </a:r>
            <a:r>
              <a:rPr dirty="0"/>
              <a:t> </a:t>
            </a:r>
            <a:r>
              <a:rPr dirty="0" err="1"/>
              <a:t>skierowanie</a:t>
            </a:r>
            <a:r>
              <a:rPr dirty="0"/>
              <a:t> </a:t>
            </a:r>
            <a:r>
              <a:rPr dirty="0" err="1"/>
              <a:t>na</a:t>
            </a:r>
            <a:r>
              <a:rPr dirty="0"/>
              <a:t> transport </a:t>
            </a:r>
            <a:r>
              <a:rPr dirty="0" err="1"/>
              <a:t>kołowy</a:t>
            </a:r>
            <a:r>
              <a:rPr dirty="0"/>
              <a:t> </a:t>
            </a:r>
            <a:r>
              <a:rPr dirty="0" err="1"/>
              <a:t>lub</a:t>
            </a:r>
            <a:r>
              <a:rPr dirty="0"/>
              <a:t> </a:t>
            </a:r>
            <a:r>
              <a:rPr dirty="0" err="1"/>
              <a:t>lotniczy</a:t>
            </a:r>
            <a:endParaRPr dirty="0"/>
          </a:p>
          <a:p>
            <a:pPr algn="just">
              <a:defRPr sz="4400"/>
            </a:pPr>
            <a:r>
              <a:rPr dirty="0" err="1"/>
              <a:t>droga</a:t>
            </a:r>
            <a:r>
              <a:rPr dirty="0"/>
              <a:t> </a:t>
            </a:r>
            <a:r>
              <a:rPr dirty="0" err="1"/>
              <a:t>lądowa</a:t>
            </a:r>
            <a:r>
              <a:rPr dirty="0"/>
              <a:t>: </a:t>
            </a:r>
            <a:r>
              <a:rPr lang="pl-PL" dirty="0"/>
              <a:t>Docelowy Ośrodek Terapii ECMO</a:t>
            </a:r>
          </a:p>
          <a:p>
            <a:pPr algn="just">
              <a:defRPr sz="4400"/>
            </a:pPr>
            <a:r>
              <a:rPr dirty="0" err="1"/>
              <a:t>droga</a:t>
            </a:r>
            <a:r>
              <a:rPr dirty="0"/>
              <a:t> </a:t>
            </a:r>
            <a:r>
              <a:rPr dirty="0" err="1"/>
              <a:t>powietrza</a:t>
            </a:r>
            <a:r>
              <a:rPr dirty="0"/>
              <a:t>: </a:t>
            </a:r>
            <a:r>
              <a:rPr dirty="0" err="1"/>
              <a:t>Lotnicze</a:t>
            </a:r>
            <a:r>
              <a:rPr dirty="0"/>
              <a:t> </a:t>
            </a:r>
            <a:r>
              <a:rPr dirty="0" err="1"/>
              <a:t>Pogotowie</a:t>
            </a:r>
            <a:r>
              <a:rPr dirty="0"/>
              <a:t> </a:t>
            </a:r>
            <a:r>
              <a:rPr dirty="0" err="1"/>
              <a:t>Ratunkowe</a:t>
            </a:r>
            <a:r>
              <a:rPr dirty="0"/>
              <a:t>: (22) 22 99999</a:t>
            </a:r>
          </a:p>
        </p:txBody>
      </p:sp>
      <p:sp>
        <p:nvSpPr>
          <p:cNvPr id="201" name="ryc. Drobiński, Samoraj"/>
          <p:cNvSpPr txBox="1"/>
          <p:nvPr/>
        </p:nvSpPr>
        <p:spPr>
          <a:xfrm>
            <a:off x="21482429" y="11957893"/>
            <a:ext cx="2753615" cy="3992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000"/>
            </a:lvl1pPr>
          </a:lstStyle>
          <a:p>
            <a:r>
              <a:t>ryc. Drobiński, Samoraj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terapia w ośrodku ECMO"/>
          <p:cNvSpPr txBox="1"/>
          <p:nvPr/>
        </p:nvSpPr>
        <p:spPr>
          <a:xfrm>
            <a:off x="1243625" y="5800567"/>
            <a:ext cx="4279697" cy="21148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/>
          </a:lstStyle>
          <a:p>
            <a:r>
              <a:t>terapia w ośrodku ECMO</a:t>
            </a:r>
          </a:p>
        </p:txBody>
      </p:sp>
      <p:sp>
        <p:nvSpPr>
          <p:cNvPr id="204" name="Prostokąt"/>
          <p:cNvSpPr/>
          <p:nvPr/>
        </p:nvSpPr>
        <p:spPr>
          <a:xfrm>
            <a:off x="2778" y="-50439"/>
            <a:ext cx="24378444" cy="1971180"/>
          </a:xfrm>
          <a:prstGeom prst="rect">
            <a:avLst/>
          </a:prstGeom>
          <a:solidFill>
            <a:schemeClr val="accent1">
              <a:lumOff val="-13575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05" name="zasady terapii ECMO COVID - 19"/>
          <p:cNvSpPr txBox="1"/>
          <p:nvPr/>
        </p:nvSpPr>
        <p:spPr>
          <a:xfrm>
            <a:off x="11832196" y="462681"/>
            <a:ext cx="11033941" cy="9449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825500">
              <a:lnSpc>
                <a:spcPct val="100000"/>
              </a:lnSpc>
              <a:spcBef>
                <a:spcPts val="0"/>
              </a:spcBef>
              <a:defRPr sz="5500" b="1">
                <a:solidFill>
                  <a:srgbClr val="FFFFFF"/>
                </a:solidFill>
              </a:defRPr>
            </a:lvl1pPr>
          </a:lstStyle>
          <a:p>
            <a:r>
              <a:t>zasady terapii ECMO COVID - 19</a:t>
            </a:r>
          </a:p>
        </p:txBody>
      </p:sp>
      <p:sp>
        <p:nvSpPr>
          <p:cNvPr id="206" name="terapia VV ECMO w Centrum Terapii Pozaustrojowych prowadzona jest interdyscyplinarne przez zespół anestezjologów i kardiochirurgów Kliniki Kardiochirurgii i PAiIT CSK MSWiA w Warszawie zgodnie z wytycznymi Zespołu ds. Terapii ECMO powołanego przez Konsul"/>
          <p:cNvSpPr txBox="1"/>
          <p:nvPr/>
        </p:nvSpPr>
        <p:spPr>
          <a:xfrm>
            <a:off x="6909339" y="4994872"/>
            <a:ext cx="17047762" cy="49454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just">
              <a:defRPr sz="4400"/>
            </a:pPr>
            <a:r>
              <a:rPr dirty="0" err="1"/>
              <a:t>terapia</a:t>
            </a:r>
            <a:r>
              <a:rPr dirty="0"/>
              <a:t> VV ECMO </a:t>
            </a:r>
            <a:r>
              <a:rPr dirty="0" err="1"/>
              <a:t>prowadzona</a:t>
            </a:r>
            <a:r>
              <a:rPr dirty="0"/>
              <a:t> jest </a:t>
            </a:r>
            <a:r>
              <a:rPr dirty="0" err="1"/>
              <a:t>interdyscyplinarne</a:t>
            </a:r>
            <a:r>
              <a:rPr dirty="0"/>
              <a:t> </a:t>
            </a:r>
            <a:r>
              <a:rPr dirty="0" err="1"/>
              <a:t>przez</a:t>
            </a:r>
            <a:r>
              <a:rPr dirty="0"/>
              <a:t> </a:t>
            </a:r>
            <a:r>
              <a:rPr dirty="0" err="1"/>
              <a:t>zespół</a:t>
            </a:r>
            <a:r>
              <a:rPr dirty="0"/>
              <a:t> </a:t>
            </a:r>
            <a:r>
              <a:rPr lang="pl-PL" dirty="0"/>
              <a:t>specjalistów na Oddziale Intensywnej Terapii</a:t>
            </a:r>
            <a:r>
              <a:rPr dirty="0"/>
              <a:t> </a:t>
            </a:r>
            <a:r>
              <a:rPr dirty="0" err="1"/>
              <a:t>zgodnie</a:t>
            </a:r>
            <a:r>
              <a:rPr dirty="0"/>
              <a:t> z </a:t>
            </a:r>
            <a:r>
              <a:rPr dirty="0" err="1"/>
              <a:t>wytycznymi</a:t>
            </a:r>
            <a:r>
              <a:rPr dirty="0"/>
              <a:t> </a:t>
            </a:r>
            <a:r>
              <a:rPr dirty="0" err="1"/>
              <a:t>Zespołu</a:t>
            </a:r>
            <a:r>
              <a:rPr dirty="0"/>
              <a:t> ds. </a:t>
            </a:r>
            <a:r>
              <a:rPr dirty="0" err="1"/>
              <a:t>Terapii</a:t>
            </a:r>
            <a:r>
              <a:rPr dirty="0"/>
              <a:t> ECMO </a:t>
            </a:r>
            <a:r>
              <a:rPr dirty="0" err="1"/>
              <a:t>powołanego</a:t>
            </a:r>
            <a:r>
              <a:rPr dirty="0"/>
              <a:t> </a:t>
            </a:r>
            <a:r>
              <a:rPr dirty="0" err="1"/>
              <a:t>przez</a:t>
            </a:r>
            <a:r>
              <a:rPr dirty="0"/>
              <a:t> </a:t>
            </a:r>
            <a:r>
              <a:rPr dirty="0" err="1"/>
              <a:t>Konsultanta</a:t>
            </a:r>
            <a:r>
              <a:rPr dirty="0"/>
              <a:t> </a:t>
            </a:r>
            <a:r>
              <a:rPr dirty="0" err="1"/>
              <a:t>Krajowego</a:t>
            </a:r>
            <a:r>
              <a:rPr dirty="0"/>
              <a:t> w </a:t>
            </a:r>
            <a:r>
              <a:rPr dirty="0" err="1"/>
              <a:t>dziedzinie</a:t>
            </a:r>
            <a:r>
              <a:rPr dirty="0"/>
              <a:t> </a:t>
            </a:r>
            <a:r>
              <a:rPr dirty="0" err="1"/>
              <a:t>Anestezjologii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Intensywnej</a:t>
            </a:r>
            <a:r>
              <a:rPr dirty="0"/>
              <a:t> </a:t>
            </a:r>
            <a:r>
              <a:rPr dirty="0" err="1"/>
              <a:t>Terapii</a:t>
            </a:r>
            <a:r>
              <a:rPr dirty="0"/>
              <a:t> </a:t>
            </a:r>
            <a:r>
              <a:rPr dirty="0" err="1"/>
              <a:t>oraz</a:t>
            </a:r>
            <a:r>
              <a:rPr dirty="0"/>
              <a:t> </a:t>
            </a:r>
            <a:r>
              <a:rPr dirty="0" err="1"/>
              <a:t>zaleceniami</a:t>
            </a:r>
            <a:r>
              <a:rPr dirty="0"/>
              <a:t> ELSO</a:t>
            </a:r>
          </a:p>
          <a:p>
            <a:pPr algn="just">
              <a:defRPr sz="4400"/>
            </a:pPr>
            <a:r>
              <a:rPr dirty="0" err="1"/>
              <a:t>po</a:t>
            </a:r>
            <a:r>
              <a:rPr dirty="0"/>
              <a:t> </a:t>
            </a:r>
            <a:r>
              <a:rPr dirty="0" err="1"/>
              <a:t>zakończonej</a:t>
            </a:r>
            <a:r>
              <a:rPr dirty="0"/>
              <a:t> </a:t>
            </a:r>
            <a:r>
              <a:rPr dirty="0" err="1"/>
              <a:t>terapii</a:t>
            </a:r>
            <a:r>
              <a:rPr dirty="0"/>
              <a:t> ECLS </a:t>
            </a:r>
            <a:r>
              <a:rPr dirty="0" err="1"/>
              <a:t>pacjent</a:t>
            </a:r>
            <a:r>
              <a:rPr dirty="0"/>
              <a:t> w </a:t>
            </a:r>
            <a:r>
              <a:rPr dirty="0" err="1"/>
              <a:t>okresie</a:t>
            </a:r>
            <a:r>
              <a:rPr dirty="0"/>
              <a:t> </a:t>
            </a:r>
            <a:r>
              <a:rPr dirty="0" err="1"/>
              <a:t>rekonwalescencji</a:t>
            </a:r>
            <a:r>
              <a:rPr dirty="0"/>
              <a:t> </a:t>
            </a:r>
            <a:r>
              <a:rPr dirty="0" err="1"/>
              <a:t>przekazywany</a:t>
            </a:r>
            <a:r>
              <a:rPr dirty="0"/>
              <a:t> jest </a:t>
            </a:r>
            <a:r>
              <a:rPr dirty="0" err="1"/>
              <a:t>ponownie</a:t>
            </a:r>
            <a:r>
              <a:rPr dirty="0"/>
              <a:t> do </a:t>
            </a:r>
            <a:r>
              <a:rPr dirty="0" err="1"/>
              <a:t>ośrodka</a:t>
            </a:r>
            <a:r>
              <a:rPr dirty="0"/>
              <a:t> </a:t>
            </a:r>
            <a:r>
              <a:rPr dirty="0" err="1"/>
              <a:t>macierzystego</a:t>
            </a:r>
            <a:endParaRPr dirty="0"/>
          </a:p>
        </p:txBody>
      </p:sp>
      <p:pic>
        <p:nvPicPr>
          <p:cNvPr id="207" name="Owal Owal" descr="Owal Owal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35235" y="3676155"/>
            <a:ext cx="6696477" cy="6363691"/>
          </a:xfrm>
          <a:prstGeom prst="rect">
            <a:avLst/>
          </a:prstGeom>
        </p:spPr>
      </p:pic>
      <p:sp>
        <p:nvSpPr>
          <p:cNvPr id="209" name="ryc. Drobiński, Samoraj"/>
          <p:cNvSpPr txBox="1"/>
          <p:nvPr/>
        </p:nvSpPr>
        <p:spPr>
          <a:xfrm>
            <a:off x="21482429" y="11957893"/>
            <a:ext cx="2753615" cy="3992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000"/>
            </a:lvl1pPr>
          </a:lstStyle>
          <a:p>
            <a:r>
              <a:t>ryc. Drobiński, Samoraj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terapia w ośrodku ECMO"/>
          <p:cNvSpPr txBox="1"/>
          <p:nvPr/>
        </p:nvSpPr>
        <p:spPr>
          <a:xfrm>
            <a:off x="1243625" y="5144710"/>
            <a:ext cx="4279697" cy="34265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/>
          </a:lstStyle>
          <a:p>
            <a:r>
              <a:rPr lang="pl-PL" dirty="0"/>
              <a:t>Ośrodki Terapii ECMO z Mobilnymi Zespołami ECMO </a:t>
            </a:r>
          </a:p>
        </p:txBody>
      </p:sp>
      <p:sp>
        <p:nvSpPr>
          <p:cNvPr id="204" name="Prostokąt"/>
          <p:cNvSpPr/>
          <p:nvPr/>
        </p:nvSpPr>
        <p:spPr>
          <a:xfrm>
            <a:off x="434098" y="122090"/>
            <a:ext cx="24378444" cy="1971180"/>
          </a:xfrm>
          <a:prstGeom prst="rect">
            <a:avLst/>
          </a:prstGeom>
          <a:solidFill>
            <a:schemeClr val="accent1">
              <a:lumOff val="-13575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05" name="zasady terapii ECMO COVID - 19"/>
          <p:cNvSpPr txBox="1"/>
          <p:nvPr/>
        </p:nvSpPr>
        <p:spPr>
          <a:xfrm>
            <a:off x="11832196" y="37470"/>
            <a:ext cx="11033941" cy="17953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825500">
              <a:lnSpc>
                <a:spcPct val="100000"/>
              </a:lnSpc>
              <a:spcBef>
                <a:spcPts val="0"/>
              </a:spcBef>
              <a:defRPr sz="5500" b="1">
                <a:solidFill>
                  <a:srgbClr val="FFFFFF"/>
                </a:solidFill>
              </a:defRPr>
            </a:lvl1pPr>
          </a:lstStyle>
          <a:p>
            <a:r>
              <a:rPr lang="pl-PL" dirty="0"/>
              <a:t>Ośrodki Terapii ECMO z Mobilnymi Zespołami ECMO </a:t>
            </a:r>
            <a:endParaRPr dirty="0"/>
          </a:p>
        </p:txBody>
      </p:sp>
      <p:sp>
        <p:nvSpPr>
          <p:cNvPr id="206" name="terapia VV ECMO w Centrum Terapii Pozaustrojowych prowadzona jest interdyscyplinarne przez zespół anestezjologów i kardiochirurgów Kliniki Kardiochirurgii i PAiIT CSK MSWiA w Warszawie zgodnie z wytycznymi Zespołu ds. Terapii ECMO powołanego przez Konsul"/>
          <p:cNvSpPr txBox="1"/>
          <p:nvPr/>
        </p:nvSpPr>
        <p:spPr>
          <a:xfrm>
            <a:off x="6909339" y="2284899"/>
            <a:ext cx="17047762" cy="103654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lvl="0" algn="just"/>
            <a:r>
              <a:rPr lang="pl-PL" sz="4400" b="1" dirty="0">
                <a:solidFill>
                  <a:srgbClr val="FF0000"/>
                </a:solidFill>
              </a:rPr>
              <a:t>Samodzielny Szpital Kliniczny nr 1 w Lublinie</a:t>
            </a:r>
            <a:r>
              <a:rPr lang="pl-PL" sz="4400" dirty="0"/>
              <a:t>, ul. Stanisława Staszica 16, 20-400 Lublin, II Klinika Anestezjologii i Intensywnej terapii, tel. do lekarza dyżurnego: 81 53 49 795;</a:t>
            </a:r>
          </a:p>
          <a:p>
            <a:pPr lvl="0" algn="just"/>
            <a:r>
              <a:rPr lang="pl-PL" sz="4400" b="1" dirty="0">
                <a:solidFill>
                  <a:srgbClr val="FF0000"/>
                </a:solidFill>
              </a:rPr>
              <a:t>Centralny Szpital Kliniczny MSWiA w Warszawie</a:t>
            </a:r>
            <a:r>
              <a:rPr lang="pl-PL" sz="4400" dirty="0"/>
              <a:t>, ul. Wołoska 137, 02-507 Warszawa, Centrum Terapii Pozaustrojowej przy Klinice Kardiochirurgii</a:t>
            </a:r>
            <a:r>
              <a:rPr lang="pl-PL" sz="4400" b="1" dirty="0"/>
              <a:t>,</a:t>
            </a:r>
            <a:r>
              <a:rPr lang="pl-PL" sz="4400" dirty="0"/>
              <a:t> tel. do lekarzy dyżurnych: Anestezjolog: 22 508 17 02 / 22 508 17 04,  Kardiochirurg : 22 508 12 62;</a:t>
            </a:r>
          </a:p>
          <a:p>
            <a:pPr lvl="0" algn="just"/>
            <a:r>
              <a:rPr lang="pl-PL" sz="4400" b="1" dirty="0">
                <a:solidFill>
                  <a:srgbClr val="FF0000"/>
                </a:solidFill>
              </a:rPr>
              <a:t>Uniwersytecki Szpital Kliniczny w Opolu, Regionalne Centrum ECMO</a:t>
            </a:r>
            <a:r>
              <a:rPr lang="pl-PL" sz="4400" b="1" dirty="0"/>
              <a:t>,</a:t>
            </a:r>
            <a:r>
              <a:rPr lang="pl-PL" sz="4400" dirty="0"/>
              <a:t> </a:t>
            </a:r>
            <a:r>
              <a:rPr lang="it-IT" sz="4400" dirty="0"/>
              <a:t>al. W. Witosa 26, 45-401 Opole</a:t>
            </a:r>
            <a:r>
              <a:rPr lang="pl-PL" sz="4400" b="1" dirty="0"/>
              <a:t>, </a:t>
            </a:r>
            <a:r>
              <a:rPr lang="pl-PL" sz="4400" dirty="0"/>
              <a:t>tel. do lekarza dyżurnego: 77 45-20-503 lub 77 45-20-504;</a:t>
            </a:r>
          </a:p>
          <a:p>
            <a:pPr lvl="0" algn="just"/>
            <a:r>
              <a:rPr lang="pl-PL" sz="4400" b="1" dirty="0">
                <a:solidFill>
                  <a:srgbClr val="FF0000"/>
                </a:solidFill>
              </a:rPr>
              <a:t>Śląskie Centrum Chorób Serca w Zabrzu, </a:t>
            </a:r>
            <a:r>
              <a:rPr lang="pl-PL" sz="4400" dirty="0"/>
              <a:t>ul. Curie Skłodowskiej 9, 41-800 Zabrze, Kliniczny Oddział </a:t>
            </a:r>
            <a:r>
              <a:rPr lang="pl-PL" sz="4400" dirty="0" err="1"/>
              <a:t>Kardioanestezji</a:t>
            </a:r>
            <a:r>
              <a:rPr lang="pl-PL" sz="4400" dirty="0"/>
              <a:t> i Intensywnej Terapii, tel. do lekarza dyżurnego</a:t>
            </a:r>
            <a:r>
              <a:rPr lang="pl-PL" sz="4400"/>
              <a:t>: 501-097-142 32 </a:t>
            </a:r>
            <a:r>
              <a:rPr lang="pl-PL" sz="4400" dirty="0"/>
              <a:t>37 33 841 lub 32 37 33 800.</a:t>
            </a:r>
          </a:p>
        </p:txBody>
      </p:sp>
      <p:sp>
        <p:nvSpPr>
          <p:cNvPr id="209" name="ryc. Drobiński, Samoraj"/>
          <p:cNvSpPr txBox="1"/>
          <p:nvPr/>
        </p:nvSpPr>
        <p:spPr>
          <a:xfrm>
            <a:off x="21482429" y="11957893"/>
            <a:ext cx="2753615" cy="3992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000"/>
            </a:lvl1pPr>
          </a:lstStyle>
          <a:p>
            <a:r>
              <a:t>ryc. Drobiński, Samoraj</a:t>
            </a:r>
          </a:p>
        </p:txBody>
      </p:sp>
      <p:pic>
        <p:nvPicPr>
          <p:cNvPr id="8" name="Owal Owal" descr="Owal Owal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35235" y="3676155"/>
            <a:ext cx="6696477" cy="6363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2649083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kumimoji="0" sz="4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kumimoji="0" sz="4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524</Words>
  <Application>Microsoft Office PowerPoint</Application>
  <PresentationFormat>Niestandardowy</PresentationFormat>
  <Paragraphs>47</Paragraphs>
  <Slides>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9" baseType="lpstr">
      <vt:lpstr>Helvetica Neue</vt:lpstr>
      <vt:lpstr>Helvetica Neue Medium</vt:lpstr>
      <vt:lpstr>21_BasicWhite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Robert Gałązkowski</dc:creator>
  <cp:lastModifiedBy>Marta Jarzębowska</cp:lastModifiedBy>
  <cp:revision>12</cp:revision>
  <dcterms:modified xsi:type="dcterms:W3CDTF">2021-04-29T13:02:19Z</dcterms:modified>
</cp:coreProperties>
</file>