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6858000" cy="9144000" type="screen4x3"/>
  <p:notesSz cx="6797675" cy="987425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94654" autoAdjust="0"/>
  </p:normalViewPr>
  <p:slideViewPr>
    <p:cSldViewPr snapToGrid="0" snapToObjects="1">
      <p:cViewPr varScale="1">
        <p:scale>
          <a:sx n="52" d="100"/>
          <a:sy n="52" d="100"/>
        </p:scale>
        <p:origin x="2388" y="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E844A-970A-48B6-9474-9BF3533F5920}" type="datetimeFigureOut">
              <a:rPr lang="pl-PL" smtClean="0"/>
              <a:pPr/>
              <a:t>12.11.2020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2009775" y="741363"/>
            <a:ext cx="2778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5C04B-6E46-4651-ADF0-771692FAB02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5146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5C04B-6E46-4651-ADF0-771692FAB02A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12.11.2020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12.11.2020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12.11.2020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12.11.2020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12.11.2020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12.11.2020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12.11.2020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12.11.2020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12.11.2020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12.11.2020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12.11.2020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2E1FB-BFFF-4D30-9E1F-575FF3C875F6}" type="datetimeFigureOut">
              <a:rPr lang="pl-PL" smtClean="0"/>
              <a:pPr/>
              <a:t>12.11.2020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Obraz 2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7342" y="1885628"/>
            <a:ext cx="1689857" cy="299909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cxnSp>
        <p:nvCxnSpPr>
          <p:cNvPr id="29" name="Łącznik prosty 28"/>
          <p:cNvCxnSpPr/>
          <p:nvPr/>
        </p:nvCxnSpPr>
        <p:spPr>
          <a:xfrm flipH="1">
            <a:off x="2429890" y="2105025"/>
            <a:ext cx="846710" cy="225886"/>
          </a:xfrm>
          <a:prstGeom prst="line">
            <a:avLst/>
          </a:prstGeom>
          <a:ln w="9525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35" name="Tabel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401008"/>
              </p:ext>
            </p:extLst>
          </p:nvPr>
        </p:nvGraphicFramePr>
        <p:xfrm>
          <a:off x="116632" y="1724303"/>
          <a:ext cx="2232248" cy="2906793"/>
        </p:xfrm>
        <a:graphic>
          <a:graphicData uri="http://schemas.openxmlformats.org/drawingml/2006/table">
            <a:tbl>
              <a:tblPr/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22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OPATRYWANIE OBRAŻEŃ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</a:t>
                      </a:r>
                      <a:r>
                        <a:rPr lang="pl-PL" sz="8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oka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93.5013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</a:t>
                      </a:r>
                      <a:r>
                        <a:rPr lang="pl-PL" sz="8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oczu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93.5014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Zaopatrzenie rany</a:t>
                      </a:r>
                      <a:r>
                        <a:rPr lang="pl-PL" sz="8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oczodołu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16.81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nosa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93.5002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Przednia tamponada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nosa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przy krwotoku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21.01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476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ucha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ucho zewnętrzne, środkowe i/lub wewnętrzne)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93.5015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uszu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(ucho zewnętrzne, środkowe i/lub wewnętrzne)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93.5016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836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</a:t>
                      </a:r>
                      <a:r>
                        <a:rPr lang="pl-PL" sz="8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obrażeń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twarzy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93.5001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7569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Opatrzenie obrażeń głowy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93.5000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757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Założenie kołnierza szyjnego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93.521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5847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szyi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93.5003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7569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klatki piersiowej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93.5008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przedniej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części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klatki piersiowej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93.5009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tylnej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części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klatki piersiowej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cxnSp>
        <p:nvCxnSpPr>
          <p:cNvPr id="38" name="Łącznik prosty 37"/>
          <p:cNvCxnSpPr/>
          <p:nvPr/>
        </p:nvCxnSpPr>
        <p:spPr>
          <a:xfrm flipH="1">
            <a:off x="2429890" y="2719387"/>
            <a:ext cx="927102" cy="1473436"/>
          </a:xfrm>
          <a:prstGeom prst="line">
            <a:avLst/>
          </a:prstGeom>
          <a:ln w="9525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Łącznik prosty 40"/>
          <p:cNvCxnSpPr/>
          <p:nvPr/>
        </p:nvCxnSpPr>
        <p:spPr>
          <a:xfrm flipH="1" flipV="1">
            <a:off x="3356991" y="3190875"/>
            <a:ext cx="938785" cy="635894"/>
          </a:xfrm>
          <a:prstGeom prst="line">
            <a:avLst/>
          </a:prstGeom>
          <a:ln w="9525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44" name="Tabela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817160"/>
              </p:ext>
            </p:extLst>
          </p:nvPr>
        </p:nvGraphicFramePr>
        <p:xfrm>
          <a:off x="4362450" y="1895314"/>
          <a:ext cx="2306662" cy="2994955"/>
        </p:xfrm>
        <a:graphic>
          <a:graphicData uri="http://schemas.openxmlformats.org/drawingml/2006/table">
            <a:tbl>
              <a:tblPr/>
              <a:tblGrid>
                <a:gridCol w="17799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67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971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OPATRYWANIE OBRAŻEŃ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kończyny górnej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93.5004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kończyn górnych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93.5005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Unieruchomienie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w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obrębie </a:t>
                      </a:r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kończyny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górnej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93.5020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Unieruchomienie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w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obrębie </a:t>
                      </a:r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kończyn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górnych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93.5021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Unieruchomienie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przy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użyciu deski ortopedycznej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93.5017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Unieruchomienie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przy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użyciu materaca próżniowego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93.5018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3101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Unieruchomienie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przy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użyciu </a:t>
                      </a:r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kamizelki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Kendricka (KED)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93.5019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brzucha</a:t>
                      </a:r>
                    </a:p>
                  </a:txBody>
                  <a:tcPr marL="8446" marR="8446" marT="8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93.5011</a:t>
                      </a:r>
                    </a:p>
                  </a:txBody>
                  <a:tcPr marL="8446" marR="8446" marT="8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miednicy</a:t>
                      </a:r>
                    </a:p>
                  </a:txBody>
                  <a:tcPr marL="8446" marR="8446" marT="8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93.5012</a:t>
                      </a:r>
                    </a:p>
                  </a:txBody>
                  <a:tcPr marL="8446" marR="8446" marT="8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Pas do stabilizacji </a:t>
                      </a:r>
                      <a:r>
                        <a:rPr lang="pl-PL" sz="8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miednicy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93.5025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kończyny dolnej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93.5006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kończyn dolnych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93.5007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Unieruchomienie</a:t>
                      </a: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w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obrębie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kończyny dolnej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93.5022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Unieruchomienie</a:t>
                      </a: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w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obrębie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kończyn dolnych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93.5023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cxnSp>
        <p:nvCxnSpPr>
          <p:cNvPr id="47" name="Łącznik prosty 46"/>
          <p:cNvCxnSpPr/>
          <p:nvPr/>
        </p:nvCxnSpPr>
        <p:spPr>
          <a:xfrm flipH="1">
            <a:off x="3826383" y="2400300"/>
            <a:ext cx="469393" cy="638175"/>
          </a:xfrm>
          <a:prstGeom prst="line">
            <a:avLst/>
          </a:prstGeom>
          <a:ln w="9525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Łącznik prosty 48"/>
          <p:cNvCxnSpPr/>
          <p:nvPr/>
        </p:nvCxnSpPr>
        <p:spPr>
          <a:xfrm flipH="1" flipV="1">
            <a:off x="3581400" y="3876675"/>
            <a:ext cx="714376" cy="447676"/>
          </a:xfrm>
          <a:prstGeom prst="line">
            <a:avLst/>
          </a:prstGeom>
          <a:ln w="9525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83" name="Tabela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597054"/>
              </p:ext>
            </p:extLst>
          </p:nvPr>
        </p:nvGraphicFramePr>
        <p:xfrm>
          <a:off x="116632" y="4943788"/>
          <a:ext cx="3159968" cy="3894430"/>
        </p:xfrm>
        <a:graphic>
          <a:graphicData uri="http://schemas.openxmlformats.org/drawingml/2006/table">
            <a:tbl>
              <a:tblPr/>
              <a:tblGrid>
                <a:gridCol w="5345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05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4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773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BADANIA DIAGNOSTYCZNE</a:t>
                      </a:r>
                    </a:p>
                  </a:txBody>
                  <a:tcPr marL="7280" marR="7280" marT="728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78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Układ</a:t>
                      </a:r>
                      <a:b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krążenia</a:t>
                      </a:r>
                    </a:p>
                  </a:txBody>
                  <a:tcPr marL="7280" marR="7280" marT="728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Badanie systemowego ciśnienia tętniczego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89.61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378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Elektrokardiografia z 1– 3 odprowadzeniami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89.511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36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Elektrokardiografia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z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 lub więcej odprowadzeniami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89.522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736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Teletransmisja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12-odprowadzeniowego zapisu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EKG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89.523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912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Układ oddechowy</a:t>
                      </a:r>
                    </a:p>
                  </a:txBody>
                  <a:tcPr marL="7280" marR="7280" marT="728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Pulsoksymetria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89.602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4667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Kapnometria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93.984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3784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Inne</a:t>
                      </a:r>
                    </a:p>
                  </a:txBody>
                  <a:tcPr marL="7280" marR="7280" marT="728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Badanie podmiotowe</a:t>
                      </a:r>
                      <a:endParaRPr lang="pl-PL" sz="8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89.07</a:t>
                      </a:r>
                      <a:endParaRPr lang="pl-PL" sz="9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26981">
                <a:tc vMerge="1">
                  <a:txBody>
                    <a:bodyPr/>
                    <a:lstStyle/>
                    <a:p>
                      <a:pPr algn="ctr" fontAlgn="ctr"/>
                      <a:endParaRPr lang="pl-PL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80" marR="7280" marT="728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Ocena stanu pacjenta w celu ustalenia </a:t>
                      </a:r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postępowania</a:t>
                      </a:r>
                      <a:r>
                        <a:rPr lang="pl-PL" sz="8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i </a:t>
                      </a:r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decyzji o podjęciu lub odstąpieniu od medycznych czynności ratunkowych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89.71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378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Badanie neurologiczne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89.13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378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Badanie ginekologiczne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89.26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378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Badanie palcem odbytu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89.34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378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Badanie fizykalne - inne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89.79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378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E-konsultacja</a:t>
                      </a:r>
                      <a:endParaRPr lang="pl-PL" sz="8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89.92</a:t>
                      </a:r>
                      <a:endParaRPr lang="pl-PL" sz="9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378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Ocena stanu psychicznego - inne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94.115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6736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Monitorowanie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podstawowych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funkcji życiowych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89.540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736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Pomiar stężenia glukozy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w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arterializowanej krwi włośniczkowej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99.99909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6736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Badanie temperatury </a:t>
                      </a:r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ciała</a:t>
                      </a: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(temperatura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powierzchniowa lub głęboka)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99.99902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graphicFrame>
        <p:nvGraphicFramePr>
          <p:cNvPr id="85" name="Tabela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484932"/>
              </p:ext>
            </p:extLst>
          </p:nvPr>
        </p:nvGraphicFramePr>
        <p:xfrm>
          <a:off x="3508312" y="5095875"/>
          <a:ext cx="3160800" cy="1463863"/>
        </p:xfrm>
        <a:graphic>
          <a:graphicData uri="http://schemas.openxmlformats.org/drawingml/2006/table">
            <a:tbl>
              <a:tblPr/>
              <a:tblGrid>
                <a:gridCol w="26859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48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126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USUNIĘCIE CIAŁA OBCEGO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Usunięcie ciała obcego z przedniej części gałki ocznej (bez magnesu)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12.02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Usunięcie ciała obcego ze światła jamy ustnej bez nacięcia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98.01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Usunięcie ciała obcego ze światła przełyku bez </a:t>
                      </a:r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nacięcia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98.02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Usunięcie ciała obcego ze światła nosa bez nacięcia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98.12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Usunięcie ciała obcego ze światła gardła bez nacięcia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98.13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Usunięcie ciała obcego ze światła krtani bez nacięcia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98.14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Usunięcie ciała obcego ze światła tchawicy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i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oskrzela bez </a:t>
                      </a:r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nacięcia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98.15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6" name="Tabela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197688"/>
              </p:ext>
            </p:extLst>
          </p:nvPr>
        </p:nvGraphicFramePr>
        <p:xfrm>
          <a:off x="3508312" y="6843195"/>
          <a:ext cx="3160800" cy="1995026"/>
        </p:xfrm>
        <a:graphic>
          <a:graphicData uri="http://schemas.openxmlformats.org/drawingml/2006/table">
            <a:tbl>
              <a:tblPr/>
              <a:tblGrid>
                <a:gridCol w="2663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6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INNE PROCEDURY MEDYCZNE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Nakłucie klatki piersiowej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34.91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Cewnikowanie pęcherza przez cewkę, jednorazowe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57.01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Pomoc ręczna przy porodzie spontanicznym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73.591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Wykonanie segragacji poszkodowanych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w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zdarzeniu mnogim i masowym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89.72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Wprowadzenie sondy Sengstakena 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96.06 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Wprowadzenie innej sondy do żołądka (nosowo-żołądkowej)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w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celu odbarczenia żołądka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96.07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Wstrzyknięcie/ infuzja elektrolitów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99.18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Płukanie żołądka 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96.33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Stymulacja zatoki szyjnej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99.64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Odsysanie górnych dróg oddechowych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99.99900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Odsysanie - inne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99.99901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6" name="pole tekstowe 15"/>
          <p:cNvSpPr txBox="1"/>
          <p:nvPr/>
        </p:nvSpPr>
        <p:spPr>
          <a:xfrm>
            <a:off x="1066428" y="1191230"/>
            <a:ext cx="4725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Lista procedur medycznych</a:t>
            </a:r>
          </a:p>
          <a:p>
            <a:pPr algn="ctr"/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stosowana pomocniczo przez zespoły ratownictwa medycznego</a:t>
            </a:r>
          </a:p>
          <a:p>
            <a:pPr algn="ctr"/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(strona 1 z 2)</a:t>
            </a:r>
            <a:endParaRPr lang="pl-PL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4962525" y="266700"/>
            <a:ext cx="152400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050" dirty="0" smtClean="0">
                <a:latin typeface="Times New Roman" pitchFamily="18" charset="0"/>
                <a:cs typeface="Times New Roman" pitchFamily="18" charset="0"/>
              </a:rPr>
              <a:t>Załącznik nr 6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" name="Tabela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408356"/>
              </p:ext>
            </p:extLst>
          </p:nvPr>
        </p:nvGraphicFramePr>
        <p:xfrm>
          <a:off x="116632" y="1955478"/>
          <a:ext cx="3160800" cy="926697"/>
        </p:xfrm>
        <a:graphic>
          <a:graphicData uri="http://schemas.openxmlformats.org/drawingml/2006/table">
            <a:tbl>
              <a:tblPr/>
              <a:tblGrid>
                <a:gridCol w="2519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669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UZYSKANIE DOSTĘPU DONACZYNIOWEGO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Uzyskanie obwodowego dostępu dożylnego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99.99904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Uzyskanie centralnego dostępu dożylnego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99.99903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Uzyskanie dostępu dotętniczego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99.99905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Uzyskanie dostępu doszpikowego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99.99906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9" name="Tabela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66456"/>
              </p:ext>
            </p:extLst>
          </p:nvPr>
        </p:nvGraphicFramePr>
        <p:xfrm>
          <a:off x="116631" y="2976423"/>
          <a:ext cx="3160801" cy="2165877"/>
        </p:xfrm>
        <a:graphic>
          <a:graphicData uri="http://schemas.openxmlformats.org/drawingml/2006/table">
            <a:tbl>
              <a:tblPr/>
              <a:tblGrid>
                <a:gridCol w="25369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3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587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doustna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doszpikowa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domięśniowa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dotętnicza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99.97903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dożylna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99.97904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śródskórna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99.97905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podskórna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99.97906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podjęzykowa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99.97907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dotchawicza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99.97908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doodbytnicza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99.97909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przy użyciu nebulizatora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99.97910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90" name="Tabela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111876"/>
              </p:ext>
            </p:extLst>
          </p:nvPr>
        </p:nvGraphicFramePr>
        <p:xfrm>
          <a:off x="3508312" y="1955478"/>
          <a:ext cx="3160800" cy="1800000"/>
        </p:xfrm>
        <a:graphic>
          <a:graphicData uri="http://schemas.openxmlformats.org/drawingml/2006/table">
            <a:tbl>
              <a:tblPr/>
              <a:tblGrid>
                <a:gridCol w="2663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6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UDROŻNIENIE DRÓG ODDECHOWYCH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Bezprzyrządowe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udrożnienie górnych dróg oddechowych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99.99910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Wprowadzenie rurki nosowo-gardłowej 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96.01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Wprowadzenie rurki ustno-gardłowej 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96.02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Wprowadzenie maski krtaniowej 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96.03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Wprowadzenie rurki krtaniowej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96.050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Wprowadzenie rurki </a:t>
                      </a:r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combi-tube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96.051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Intubacja dotchawicza 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96.04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Żelowa maska </a:t>
                      </a:r>
                      <a:r>
                        <a:rPr lang="pl-PL" sz="800" b="0" i="0" u="none" strike="noStrike" dirty="0" err="1" smtClean="0">
                          <a:solidFill>
                            <a:schemeClr val="tx1"/>
                          </a:solidFill>
                          <a:latin typeface="Times New Roman"/>
                        </a:rPr>
                        <a:t>nadkrtaniowa</a:t>
                      </a:r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(I-</a:t>
                      </a:r>
                      <a:r>
                        <a:rPr lang="pl-PL" sz="800" b="0" i="0" u="none" strike="noStrike" dirty="0" err="1" smtClean="0">
                          <a:solidFill>
                            <a:schemeClr val="tx1"/>
                          </a:solidFill>
                          <a:latin typeface="Times New Roman"/>
                        </a:rPr>
                        <a:t>gel</a:t>
                      </a:r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)</a:t>
                      </a:r>
                      <a:endParaRPr lang="pl-PL" sz="8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96.052</a:t>
                      </a:r>
                      <a:endParaRPr lang="pl-PL" sz="9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Konikopunkcja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99.99911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91" name="Tabela 90"/>
          <p:cNvGraphicFramePr>
            <a:graphicFrameLocks noGrp="1"/>
          </p:cNvGraphicFramePr>
          <p:nvPr/>
        </p:nvGraphicFramePr>
        <p:xfrm>
          <a:off x="3508312" y="3858213"/>
          <a:ext cx="3160800" cy="900000"/>
        </p:xfrm>
        <a:graphic>
          <a:graphicData uri="http://schemas.openxmlformats.org/drawingml/2006/table">
            <a:tbl>
              <a:tblPr/>
              <a:tblGrid>
                <a:gridCol w="2663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6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TLENOTERAPIA I WENTYLACJA MECHANICZNA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Tlenoterapia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93.964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Ciągłe dodatnie ciśnienie w drogach oddechowych (CPAP)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93.90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Oddychanie z przerywanym ciśnieniem dodatnim (IPPB)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93.91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Wentylacja mechaniczna - inne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93.92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2" name="Tabela 91"/>
          <p:cNvGraphicFramePr>
            <a:graphicFrameLocks noGrp="1"/>
          </p:cNvGraphicFramePr>
          <p:nvPr/>
        </p:nvGraphicFramePr>
        <p:xfrm>
          <a:off x="3508312" y="5040948"/>
          <a:ext cx="3160800" cy="720000"/>
        </p:xfrm>
        <a:graphic>
          <a:graphicData uri="http://schemas.openxmlformats.org/drawingml/2006/table">
            <a:tbl>
              <a:tblPr/>
              <a:tblGrid>
                <a:gridCol w="2663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6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ELEKTROTERAPIA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Zewnętrzna kardiowersja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99.622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Defibrylacja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99.624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Czasowa przezskórna elektrostymulacja serca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37.268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3" name="Tabela 92"/>
          <p:cNvGraphicFramePr>
            <a:graphicFrameLocks noGrp="1"/>
          </p:cNvGraphicFramePr>
          <p:nvPr/>
        </p:nvGraphicFramePr>
        <p:xfrm>
          <a:off x="116634" y="5220948"/>
          <a:ext cx="3160800" cy="540000"/>
        </p:xfrm>
        <a:graphic>
          <a:graphicData uri="http://schemas.openxmlformats.org/drawingml/2006/table">
            <a:tbl>
              <a:tblPr/>
              <a:tblGrid>
                <a:gridCol w="2542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80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POŚREDNI MASAŻ SERCA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Pośredni - ręczny masaż serca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99.630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Pośredni - automatyczny masaż serca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99.631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5" name="pole tekstowe 94"/>
          <p:cNvSpPr txBox="1"/>
          <p:nvPr/>
        </p:nvSpPr>
        <p:spPr>
          <a:xfrm>
            <a:off x="1066428" y="1197119"/>
            <a:ext cx="4725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Lista procedur medycznych</a:t>
            </a:r>
          </a:p>
          <a:p>
            <a:pPr algn="ctr"/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stosowana pomocniczo przez zespoły ratownictwa medycznego</a:t>
            </a:r>
          </a:p>
          <a:p>
            <a:pPr algn="ctr"/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(strona 2 z 2)</a:t>
            </a:r>
            <a:endParaRPr lang="pl-PL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5467722" y="130091"/>
            <a:ext cx="10664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050" dirty="0" smtClean="0">
                <a:latin typeface="Times New Roman" pitchFamily="18" charset="0"/>
                <a:cs typeface="Times New Roman" pitchFamily="18" charset="0"/>
              </a:rPr>
              <a:t>Załącznik nr 6</a:t>
            </a:r>
            <a:endParaRPr lang="pl-PL" dirty="0"/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031660"/>
              </p:ext>
            </p:extLst>
          </p:nvPr>
        </p:nvGraphicFramePr>
        <p:xfrm>
          <a:off x="116631" y="5955348"/>
          <a:ext cx="3160800" cy="792286"/>
        </p:xfrm>
        <a:graphic>
          <a:graphicData uri="http://schemas.openxmlformats.org/drawingml/2006/table">
            <a:tbl>
              <a:tblPr/>
              <a:tblGrid>
                <a:gridCol w="2663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6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OPATRYWANIE RAN</a:t>
                      </a:r>
                      <a:endParaRPr lang="pl-PL" sz="8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err="1" smtClean="0">
                          <a:solidFill>
                            <a:schemeClr val="tx1"/>
                          </a:solidFill>
                          <a:latin typeface="Times New Roman"/>
                        </a:rPr>
                        <a:t>Staza</a:t>
                      </a:r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taktyczna/opaska uciskowa</a:t>
                      </a:r>
                      <a:endParaRPr lang="pl-PL" sz="8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93.564</a:t>
                      </a:r>
                      <a:endParaRPr lang="pl-PL" sz="9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Opatrunek hemostatyczny - gaza taktyczna do tamowania krwotoków o skróconym czasie aktywacji</a:t>
                      </a:r>
                      <a:endParaRPr lang="pl-PL" sz="8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93.572</a:t>
                      </a:r>
                      <a:endParaRPr lang="pl-PL" sz="9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Opatrunek hydrożelowy</a:t>
                      </a:r>
                      <a:endParaRPr lang="pl-PL" sz="8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93.573</a:t>
                      </a:r>
                      <a:endParaRPr lang="pl-PL" sz="9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619</Words>
  <Application>Microsoft Office PowerPoint</Application>
  <PresentationFormat>Pokaz na ekranie (4:3)</PresentationFormat>
  <Paragraphs>239</Paragraphs>
  <Slides>2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Motyw pakietu Office</vt:lpstr>
      <vt:lpstr>Prezentacja programu PowerPoint</vt:lpstr>
      <vt:lpstr>Prezentacja programu PowerPoint</vt:lpstr>
    </vt:vector>
  </TitlesOfParts>
  <Company>NFZ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damian.zajac</dc:creator>
  <cp:lastModifiedBy>Popek Marta</cp:lastModifiedBy>
  <cp:revision>56</cp:revision>
  <dcterms:created xsi:type="dcterms:W3CDTF">2013-01-08T07:33:04Z</dcterms:created>
  <dcterms:modified xsi:type="dcterms:W3CDTF">2020-11-12T13:12:02Z</dcterms:modified>
</cp:coreProperties>
</file>